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8" r:id="rId2"/>
    <p:sldId id="311" r:id="rId3"/>
    <p:sldId id="312" r:id="rId4"/>
    <p:sldId id="313" r:id="rId5"/>
    <p:sldId id="275" r:id="rId6"/>
    <p:sldId id="276" r:id="rId7"/>
    <p:sldId id="298" r:id="rId8"/>
    <p:sldId id="325" r:id="rId9"/>
    <p:sldId id="258" r:id="rId10"/>
    <p:sldId id="310" r:id="rId11"/>
    <p:sldId id="326" r:id="rId12"/>
    <p:sldId id="291" r:id="rId13"/>
    <p:sldId id="299" r:id="rId14"/>
    <p:sldId id="277" r:id="rId15"/>
    <p:sldId id="300" r:id="rId16"/>
    <p:sldId id="327" r:id="rId17"/>
    <p:sldId id="259" r:id="rId18"/>
    <p:sldId id="267" r:id="rId19"/>
    <p:sldId id="284" r:id="rId20"/>
    <p:sldId id="260" r:id="rId21"/>
    <p:sldId id="307" r:id="rId22"/>
    <p:sldId id="308" r:id="rId23"/>
    <p:sldId id="257" r:id="rId24"/>
    <p:sldId id="293" r:id="rId25"/>
    <p:sldId id="294" r:id="rId26"/>
    <p:sldId id="295" r:id="rId27"/>
    <p:sldId id="296" r:id="rId28"/>
    <p:sldId id="261" r:id="rId29"/>
    <p:sldId id="262" r:id="rId30"/>
    <p:sldId id="266" r:id="rId31"/>
    <p:sldId id="268" r:id="rId32"/>
    <p:sldId id="292" r:id="rId33"/>
    <p:sldId id="319" r:id="rId34"/>
    <p:sldId id="314" r:id="rId35"/>
    <p:sldId id="324" r:id="rId36"/>
    <p:sldId id="321" r:id="rId37"/>
    <p:sldId id="315" r:id="rId38"/>
    <p:sldId id="323" r:id="rId39"/>
    <p:sldId id="320" r:id="rId40"/>
    <p:sldId id="316" r:id="rId41"/>
    <p:sldId id="322" r:id="rId42"/>
    <p:sldId id="317" r:id="rId43"/>
    <p:sldId id="309" r:id="rId44"/>
    <p:sldId id="273" r:id="rId45"/>
    <p:sldId id="270" r:id="rId46"/>
    <p:sldId id="269" r:id="rId47"/>
    <p:sldId id="301" r:id="rId48"/>
    <p:sldId id="302" r:id="rId49"/>
    <p:sldId id="303" r:id="rId50"/>
    <p:sldId id="306" r:id="rId51"/>
    <p:sldId id="304" r:id="rId52"/>
    <p:sldId id="30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EC1D0-8AD7-40CE-BCBD-C4DC9EF50F1A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D9C4-A87C-49C1-A50E-ABB3DAA3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6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6D9C4-A87C-49C1-A50E-ABB3DAA3C1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5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6D9C4-A87C-49C1-A50E-ABB3DAA3C1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4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6D9C4-A87C-49C1-A50E-ABB3DAA3C1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DEE9-B962-4C22-9E49-1C3C9DFDE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0BBC4-0418-4D0E-91BC-85579808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ECFE-637C-4F2E-95B0-08A1BCBD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C11E0-0113-486C-AE8C-4FC6BA3B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D409E-416E-4305-8C8F-C18000E4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3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A6AE-8A55-4F68-BC0A-FFFBCDBC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266DA-AF51-4ECE-803D-B19E62226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1000C-0183-447C-BC3D-96FF061A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41DE7-9858-4A0C-B620-A15150DB9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52606-CD93-4ACA-9C5D-D16B3666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2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7930E0-ED9C-4785-A39B-97EF381C6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D1282-7919-4031-ADFA-A3E9FF4E6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3A667-3751-468A-ACAD-BBDA7421D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7111B-C636-483F-9DE5-E091A2662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3458-79A1-4660-94F0-783BD3C7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4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8542-828C-4184-83DF-F028AC9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6608-5D90-47CD-9F31-466F8F15B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6460F-CA77-487D-8E41-7BB5D2650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A9B09-1380-41B8-A3A3-66D3D820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C92E-AC94-4E77-91D6-4757B986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0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E2CF-780D-4D98-B4D3-75322ED1E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DD3C-F0C2-426C-BDFC-834018BE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AD003-530F-44E1-B36D-6177BB5C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79C59-7FC8-4BEB-8177-92BD3FB8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CFE76-8E61-44BB-925C-4FE2EA7C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3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0118-CD4F-40D7-BE75-B7600B07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60BA7-A2DC-4400-AA71-1E6C7212D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7F168-9A0D-4ADA-9102-D3013F42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6FC74-903A-4B70-90F8-1A55187ED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34CFA-037C-467D-B29E-2950477B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AB02B-CFAC-4E1E-814A-CF12D43D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8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A921-1192-4D50-9BC2-F98BC3B5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5CDCC-4A88-46EE-9CB4-8848F7F54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F0867-0BC1-4036-9C06-FF80230AB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B10B8-EE8B-4561-B39A-3D8D44F63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58AC2-90E6-4702-8426-A31104200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CC5DC-4746-4DC7-B069-E326208F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3E1E2-ABD5-4765-A7FE-6B21E5E8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DC2F0-1318-4EAC-B431-FB7C3ED8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7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D082B-CE81-4599-B02C-A55F493B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F08A84-B55F-42BC-A533-226CFAB4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76826-045B-4521-8B46-9D3FF63D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F302E-E456-40DE-BF6B-D153CA90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68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7DF8C-68DA-488C-A0AE-E7BC41F3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BDCDB-CBE2-4021-960A-1A8BB268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0E6D1-5F0C-44B4-A9CE-F76C6141F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1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7E46-2D15-4233-8ED7-6F111F1E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3881-EFF6-42A1-829F-C96C3C938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7031-5263-42B3-A850-CE789DF15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E8B45-E24F-4F77-83D7-768DDEB66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C1109-3391-48F4-8465-89BFEF86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979DB-03A0-4D91-B1A6-46CD97D4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3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436C-061D-4BC5-9701-63A6F876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799CF-A9A9-40E4-9013-B3201E29E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DCFD2-9E1B-4995-8D14-E978832ED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BE94D-6252-44FA-9CC7-9B0F8464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265A4-B045-4F0A-98CA-04592140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A959B-F70A-4851-BD2F-99AA27A3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3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BF96B-324D-4CFB-83FF-9CE14741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CD3D1-B96C-4704-8CC3-6F4D935E9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C227E-9CC5-4597-B367-0856BC997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37697-47F2-4ADF-9443-574E530150C2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A7327-B3D7-4AA1-9337-C56A1D5F2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346B4-44C3-4FE4-8923-321B9A198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563E1-615A-4230-9D44-3D554CFDA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0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7259201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ioportal.org/study/summary?id=ucec_tcga_pan_can_atlas_2018" TargetMode="External"/><Relationship Id="rId2" Type="http://schemas.openxmlformats.org/officeDocument/2006/relationships/hyperlink" Target="https://www.cbioportal.org/study/summary?id=ucs_tcga_pan_can_atlas_2018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CBFD-59E8-4E9B-8E0E-E0AEBC5EAD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Features Of Uterine Cancer Sample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F91F5-3E85-49EA-B6EE-FFF673CBD1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Jonathan Feige</a:t>
            </a:r>
          </a:p>
          <a:p>
            <a:r>
              <a:rPr lang="en-US" dirty="0"/>
              <a:t>Catherine Baugher</a:t>
            </a:r>
          </a:p>
          <a:p>
            <a:r>
              <a:rPr lang="en-US" dirty="0"/>
              <a:t>Dr. Welch</a:t>
            </a:r>
          </a:p>
          <a:p>
            <a:r>
              <a:rPr lang="en-US" dirty="0"/>
              <a:t>Dr. Elnitski</a:t>
            </a:r>
          </a:p>
        </p:txBody>
      </p:sp>
    </p:spTree>
    <p:extLst>
      <p:ext uri="{BB962C8B-B14F-4D97-AF65-F5344CB8AC3E}">
        <p14:creationId xmlns:p14="http://schemas.microsoft.com/office/powerpoint/2010/main" val="3437578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68CBC3-57F5-4928-8566-96A249BCC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990368"/>
              </p:ext>
            </p:extLst>
          </p:nvPr>
        </p:nvGraphicFramePr>
        <p:xfrm>
          <a:off x="0" y="0"/>
          <a:ext cx="3132944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472">
                  <a:extLst>
                    <a:ext uri="{9D8B030D-6E8A-4147-A177-3AD203B41FA5}">
                      <a16:colId xmlns:a16="http://schemas.microsoft.com/office/drawing/2014/main" val="3061351096"/>
                    </a:ext>
                  </a:extLst>
                </a:gridCol>
                <a:gridCol w="1566472">
                  <a:extLst>
                    <a:ext uri="{9D8B030D-6E8A-4147-A177-3AD203B41FA5}">
                      <a16:colId xmlns:a16="http://schemas.microsoft.com/office/drawing/2014/main" val="428708066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RPL22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401673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DOCK3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247936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561982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RNF43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612333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CSNK1G1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452403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531899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ESRP1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849306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PIK3CA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69129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299016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MESDC1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54741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PCDH9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4482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DONSON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72652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NCOA3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140091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644777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793434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27997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SOX17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425133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ACVR2A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321245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ADNP2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294548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17392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A75DBF-A295-43D9-9F1E-3C4AFBFEF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60500"/>
              </p:ext>
            </p:extLst>
          </p:nvPr>
        </p:nvGraphicFramePr>
        <p:xfrm>
          <a:off x="3929920" y="0"/>
          <a:ext cx="3132944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6472">
                  <a:extLst>
                    <a:ext uri="{9D8B030D-6E8A-4147-A177-3AD203B41FA5}">
                      <a16:colId xmlns:a16="http://schemas.microsoft.com/office/drawing/2014/main" val="3061351096"/>
                    </a:ext>
                  </a:extLst>
                </a:gridCol>
                <a:gridCol w="1566472">
                  <a:extLst>
                    <a:ext uri="{9D8B030D-6E8A-4147-A177-3AD203B41FA5}">
                      <a16:colId xmlns:a16="http://schemas.microsoft.com/office/drawing/2014/main" val="428708066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KCNA4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401673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ZBTB20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247936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561982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BTBD11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612333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CNTLN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452403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CTCF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531899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849306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G3BP1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69129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GPAT2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299016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JAK1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54741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KCNH7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94482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MAGI1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72652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MUM1L1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140091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PAPD5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644777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POF1B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793434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SIKE1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27997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ZMIZ1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425133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ZNF609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321245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ZNF626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294548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1739228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F6A12D-73B6-4C40-BE03-EC87AAE1F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00820"/>
              </p:ext>
            </p:extLst>
          </p:nvPr>
        </p:nvGraphicFramePr>
        <p:xfrm>
          <a:off x="7450111" y="719665"/>
          <a:ext cx="4631962" cy="4991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962">
                  <a:extLst>
                    <a:ext uri="{9D8B030D-6E8A-4147-A177-3AD203B41FA5}">
                      <a16:colId xmlns:a16="http://schemas.microsoft.com/office/drawing/2014/main" val="3610146986"/>
                    </a:ext>
                  </a:extLst>
                </a:gridCol>
              </a:tblGrid>
              <a:tr h="499158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4800" dirty="0"/>
                        <a:t>Feature Count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endParaRPr lang="en-US" sz="32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39 Total Features.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RPL22 most common at 12 occurrences.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17 Features occurring one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64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11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4F03E45-9EDB-4B18-B51E-1C9A09432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9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AC31-6D2B-4024-ABFA-41EA7FEE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Decision Tree </a:t>
            </a:r>
            <a:r>
              <a:rPr lang="en-US" dirty="0" err="1"/>
              <a:t>Infogain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C73942-E649-44C1-ABB4-FA47CAEF7D17}"/>
              </a:ext>
            </a:extLst>
          </p:cNvPr>
          <p:cNvGraphicFramePr>
            <a:graphicFrameLocks noGrp="1"/>
          </p:cNvGraphicFramePr>
          <p:nvPr/>
        </p:nvGraphicFramePr>
        <p:xfrm>
          <a:off x="5370990" y="2370913"/>
          <a:ext cx="1447060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60">
                  <a:extLst>
                    <a:ext uri="{9D8B030D-6E8A-4147-A177-3AD203B41FA5}">
                      <a16:colId xmlns:a16="http://schemas.microsoft.com/office/drawing/2014/main" val="2089115075"/>
                    </a:ext>
                  </a:extLst>
                </a:gridCol>
              </a:tblGrid>
              <a:tr h="620862">
                <a:tc>
                  <a:txBody>
                    <a:bodyPr/>
                    <a:lstStyle/>
                    <a:p>
                      <a:r>
                        <a:rPr lang="en-US" sz="2800" dirty="0"/>
                        <a:t>RPL22</a:t>
                      </a:r>
                    </a:p>
                    <a:p>
                      <a:r>
                        <a:rPr lang="en-US" sz="1600" dirty="0"/>
                        <a:t>Infogain: 0.251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9038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526D252-52C6-4CD2-8373-A2D50C958188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319848"/>
          <a:ext cx="10515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823829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7144806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14662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108 Cimp+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271 Non-Cimp+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379 Total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16254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FFBB722-6C71-4428-A134-CB6116254980}"/>
              </a:ext>
            </a:extLst>
          </p:cNvPr>
          <p:cNvGraphicFramePr>
            <a:graphicFrameLocks noGrp="1"/>
          </p:cNvGraphicFramePr>
          <p:nvPr/>
        </p:nvGraphicFramePr>
        <p:xfrm>
          <a:off x="2934562" y="3915627"/>
          <a:ext cx="1562470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ROCK1P1</a:t>
                      </a:r>
                      <a:r>
                        <a:rPr lang="en-US" sz="1600" dirty="0"/>
                        <a:t>Infogain: -0.202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A6A4D58-19A1-4E52-8488-43D4CF79439A}"/>
              </a:ext>
            </a:extLst>
          </p:cNvPr>
          <p:cNvGraphicFramePr>
            <a:graphicFrameLocks noGrp="1"/>
          </p:cNvGraphicFramePr>
          <p:nvPr/>
        </p:nvGraphicFramePr>
        <p:xfrm>
          <a:off x="7717163" y="3915627"/>
          <a:ext cx="1429305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305">
                  <a:extLst>
                    <a:ext uri="{9D8B030D-6E8A-4147-A177-3AD203B41FA5}">
                      <a16:colId xmlns:a16="http://schemas.microsoft.com/office/drawing/2014/main" val="1374224622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HAS2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Infogain: 0.279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189024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4746F2-25EC-44FF-9E3A-34EF8B131B25}"/>
              </a:ext>
            </a:extLst>
          </p:cNvPr>
          <p:cNvCxnSpPr>
            <a:cxnSpLocks/>
          </p:cNvCxnSpPr>
          <p:nvPr/>
        </p:nvCxnSpPr>
        <p:spPr>
          <a:xfrm flipH="1">
            <a:off x="4227251" y="3132913"/>
            <a:ext cx="114374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AEF0DC-D379-4368-A43C-B3F7D7DBD3D5}"/>
              </a:ext>
            </a:extLst>
          </p:cNvPr>
          <p:cNvCxnSpPr>
            <a:cxnSpLocks/>
          </p:cNvCxnSpPr>
          <p:nvPr/>
        </p:nvCxnSpPr>
        <p:spPr>
          <a:xfrm>
            <a:off x="6658253" y="3132913"/>
            <a:ext cx="1143739" cy="72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49002A49-25D2-49B3-8342-E52B3BF5B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13609"/>
              </p:ext>
            </p:extLst>
          </p:nvPr>
        </p:nvGraphicFramePr>
        <p:xfrm>
          <a:off x="3218155" y="3142929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TP:27 FP:10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22" name="Table 20">
            <a:extLst>
              <a:ext uri="{FF2B5EF4-FFF2-40B4-BE49-F238E27FC236}">
                <a16:creationId xmlns:a16="http://schemas.microsoft.com/office/drawing/2014/main" id="{2E6AEEF8-4222-48C4-A703-A61124482166}"/>
              </a:ext>
            </a:extLst>
          </p:cNvPr>
          <p:cNvGraphicFramePr>
            <a:graphicFrameLocks noGrp="1"/>
          </p:cNvGraphicFramePr>
          <p:nvPr/>
        </p:nvGraphicFramePr>
        <p:xfrm>
          <a:off x="7336411" y="3132913"/>
          <a:ext cx="175284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843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FN:81 TN:261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C0A5DF-A046-42FA-B6B9-FC1B43095829}"/>
              </a:ext>
            </a:extLst>
          </p:cNvPr>
          <p:cNvCxnSpPr>
            <a:cxnSpLocks/>
          </p:cNvCxnSpPr>
          <p:nvPr/>
        </p:nvCxnSpPr>
        <p:spPr>
          <a:xfrm flipH="1">
            <a:off x="1790822" y="4763741"/>
            <a:ext cx="114374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F92ABB-9FD4-4E03-8447-413F6ECDE778}"/>
              </a:ext>
            </a:extLst>
          </p:cNvPr>
          <p:cNvCxnSpPr>
            <a:cxnSpLocks/>
          </p:cNvCxnSpPr>
          <p:nvPr/>
        </p:nvCxnSpPr>
        <p:spPr>
          <a:xfrm>
            <a:off x="4122196" y="4763741"/>
            <a:ext cx="749671" cy="82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C7DA55-81BF-4482-A284-05606740D656}"/>
              </a:ext>
            </a:extLst>
          </p:cNvPr>
          <p:cNvCxnSpPr>
            <a:cxnSpLocks/>
          </p:cNvCxnSpPr>
          <p:nvPr/>
        </p:nvCxnSpPr>
        <p:spPr>
          <a:xfrm>
            <a:off x="8882602" y="4714583"/>
            <a:ext cx="749671" cy="82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60F556-1B1D-45AE-9D31-90AE9F0AF0B6}"/>
              </a:ext>
            </a:extLst>
          </p:cNvPr>
          <p:cNvCxnSpPr>
            <a:cxnSpLocks/>
          </p:cNvCxnSpPr>
          <p:nvPr/>
        </p:nvCxnSpPr>
        <p:spPr>
          <a:xfrm flipH="1">
            <a:off x="7230122" y="4763741"/>
            <a:ext cx="464848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20">
            <a:extLst>
              <a:ext uri="{FF2B5EF4-FFF2-40B4-BE49-F238E27FC236}">
                <a16:creationId xmlns:a16="http://schemas.microsoft.com/office/drawing/2014/main" id="{C3DF7136-1CA9-433C-87C7-BC2B555F0606}"/>
              </a:ext>
            </a:extLst>
          </p:cNvPr>
          <p:cNvGraphicFramePr>
            <a:graphicFrameLocks noGrp="1"/>
          </p:cNvGraphicFramePr>
          <p:nvPr/>
        </p:nvGraphicFramePr>
        <p:xfrm>
          <a:off x="1001698" y="4648410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TP:0 FP:3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36" name="Table 20">
            <a:extLst>
              <a:ext uri="{FF2B5EF4-FFF2-40B4-BE49-F238E27FC236}">
                <a16:creationId xmlns:a16="http://schemas.microsoft.com/office/drawing/2014/main" id="{017C3F6D-5E5B-4EA6-894F-3459BB13D0B8}"/>
              </a:ext>
            </a:extLst>
          </p:cNvPr>
          <p:cNvGraphicFramePr>
            <a:graphicFrameLocks noGrp="1"/>
          </p:cNvGraphicFramePr>
          <p:nvPr/>
        </p:nvGraphicFramePr>
        <p:xfrm>
          <a:off x="4692837" y="4644753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FN:27 TN:7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37" name="Table 20">
            <a:extLst>
              <a:ext uri="{FF2B5EF4-FFF2-40B4-BE49-F238E27FC236}">
                <a16:creationId xmlns:a16="http://schemas.microsoft.com/office/drawing/2014/main" id="{C8116CB8-98F6-4C56-8438-56122AAF110B}"/>
              </a:ext>
            </a:extLst>
          </p:cNvPr>
          <p:cNvGraphicFramePr>
            <a:graphicFrameLocks noGrp="1"/>
          </p:cNvGraphicFramePr>
          <p:nvPr/>
        </p:nvGraphicFramePr>
        <p:xfrm>
          <a:off x="6449134" y="4709418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TP:8 FP:0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38" name="Table 20">
            <a:extLst>
              <a:ext uri="{FF2B5EF4-FFF2-40B4-BE49-F238E27FC236}">
                <a16:creationId xmlns:a16="http://schemas.microsoft.com/office/drawing/2014/main" id="{CBCB73E5-379A-4D54-89E0-4CF20D1DAE8B}"/>
              </a:ext>
            </a:extLst>
          </p:cNvPr>
          <p:cNvGraphicFramePr>
            <a:graphicFrameLocks noGrp="1"/>
          </p:cNvGraphicFramePr>
          <p:nvPr/>
        </p:nvGraphicFramePr>
        <p:xfrm>
          <a:off x="9579501" y="4772108"/>
          <a:ext cx="161080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0801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FN:73 TN:261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C49CB012-4285-4AB4-B226-50DC9A8A8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217162"/>
              </p:ext>
            </p:extLst>
          </p:nvPr>
        </p:nvGraphicFramePr>
        <p:xfrm>
          <a:off x="800222" y="5641072"/>
          <a:ext cx="156247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1216928">
                <a:tc>
                  <a:txBody>
                    <a:bodyPr/>
                    <a:lstStyle/>
                    <a:p>
                      <a:r>
                        <a:rPr lang="en-US" sz="2800" dirty="0"/>
                        <a:t>GOT1</a:t>
                      </a:r>
                    </a:p>
                    <a:p>
                      <a:r>
                        <a:rPr lang="en-US" sz="1600" dirty="0" err="1"/>
                        <a:t>Infogain</a:t>
                      </a:r>
                      <a:r>
                        <a:rPr lang="en-US" sz="1600" dirty="0"/>
                        <a:t>: 0</a:t>
                      </a:r>
                    </a:p>
                    <a:p>
                      <a:r>
                        <a:rPr lang="en-US" sz="1600" dirty="0"/>
                        <a:t>TP:0 FP:0</a:t>
                      </a:r>
                    </a:p>
                    <a:p>
                      <a:r>
                        <a:rPr lang="en-US" sz="1600" dirty="0"/>
                        <a:t>FN:0 TN:3</a:t>
                      </a:r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BFCC3DEC-0A15-4FF7-A83C-58D982F96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65039"/>
              </p:ext>
            </p:extLst>
          </p:nvPr>
        </p:nvGraphicFramePr>
        <p:xfrm>
          <a:off x="4090632" y="5701787"/>
          <a:ext cx="1562470" cy="176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1156213">
                <a:tc>
                  <a:txBody>
                    <a:bodyPr/>
                    <a:lstStyle/>
                    <a:p>
                      <a:r>
                        <a:rPr lang="en-US" sz="2800" dirty="0"/>
                        <a:t>PTOV1</a:t>
                      </a:r>
                    </a:p>
                    <a:p>
                      <a:r>
                        <a:rPr lang="en-US" sz="1600" dirty="0" err="1"/>
                        <a:t>Infogain</a:t>
                      </a:r>
                      <a:r>
                        <a:rPr lang="en-US" sz="1600" dirty="0"/>
                        <a:t>: -0.092</a:t>
                      </a:r>
                    </a:p>
                    <a:p>
                      <a:r>
                        <a:rPr lang="en-US" sz="1600" dirty="0"/>
                        <a:t>TP:0 FP:3</a:t>
                      </a:r>
                    </a:p>
                    <a:p>
                      <a:r>
                        <a:rPr lang="en-US" sz="1600" dirty="0"/>
                        <a:t>FN:27 TN:4</a:t>
                      </a:r>
                    </a:p>
                    <a:p>
                      <a:endParaRPr lang="en-US" sz="16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254EC6F1-8318-43AB-B3F5-3F963703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945888"/>
              </p:ext>
            </p:extLst>
          </p:nvPr>
        </p:nvGraphicFramePr>
        <p:xfrm>
          <a:off x="6448887" y="5632988"/>
          <a:ext cx="156247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1225012">
                <a:tc>
                  <a:txBody>
                    <a:bodyPr/>
                    <a:lstStyle/>
                    <a:p>
                      <a:r>
                        <a:rPr lang="en-US" sz="2800" dirty="0"/>
                        <a:t>GOT1</a:t>
                      </a:r>
                    </a:p>
                    <a:p>
                      <a:r>
                        <a:rPr lang="en-US" sz="1600" dirty="0" err="1"/>
                        <a:t>Infogain</a:t>
                      </a:r>
                      <a:r>
                        <a:rPr lang="en-US" sz="1600" dirty="0"/>
                        <a:t>: 0</a:t>
                      </a:r>
                    </a:p>
                    <a:p>
                      <a:r>
                        <a:rPr lang="en-US" sz="1600" dirty="0"/>
                        <a:t>TP:0 FP:0</a:t>
                      </a:r>
                    </a:p>
                    <a:p>
                      <a:r>
                        <a:rPr lang="en-US" sz="1600" dirty="0"/>
                        <a:t>FN:0 TN:8</a:t>
                      </a:r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EEFE0AC7-F270-4BA1-8F4F-1BDA052E4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60850"/>
              </p:ext>
            </p:extLst>
          </p:nvPr>
        </p:nvGraphicFramePr>
        <p:xfrm>
          <a:off x="8882602" y="5587310"/>
          <a:ext cx="156247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DOCK3</a:t>
                      </a:r>
                    </a:p>
                    <a:p>
                      <a:r>
                        <a:rPr lang="en-US" sz="1600" dirty="0" err="1"/>
                        <a:t>Infogain</a:t>
                      </a:r>
                      <a:r>
                        <a:rPr lang="en-US" sz="1600" dirty="0"/>
                        <a:t>: 0.295</a:t>
                      </a:r>
                    </a:p>
                    <a:p>
                      <a:r>
                        <a:rPr lang="en-US" sz="1800" dirty="0"/>
                        <a:t>TP:13 FP:5</a:t>
                      </a:r>
                    </a:p>
                    <a:p>
                      <a:r>
                        <a:rPr lang="en-US" sz="1800" dirty="0"/>
                        <a:t>FN:60 TN:256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66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E46E855-5CA0-4277-9758-4E8020BC3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38" y="0"/>
            <a:ext cx="4222093" cy="3200400"/>
          </a:xfrm>
          <a:prstGeom prst="rect">
            <a:avLst/>
          </a:prstGeo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94046437-2C32-4B94-9C7D-D55A0F8CA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194"/>
            <a:ext cx="4369862" cy="3429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2F5B0D-0F80-487F-BC7C-6BC550238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37" y="2702194"/>
            <a:ext cx="4369863" cy="3558423"/>
          </a:xfrm>
          <a:prstGeom prst="rect">
            <a:avLst/>
          </a:prstGeom>
        </p:spPr>
      </p:pic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7D9F0D33-C731-4659-8371-EE8B4A491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05429"/>
              </p:ext>
            </p:extLst>
          </p:nvPr>
        </p:nvGraphicFramePr>
        <p:xfrm>
          <a:off x="381122" y="5623560"/>
          <a:ext cx="1612778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778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1407428">
                <a:tc>
                  <a:txBody>
                    <a:bodyPr/>
                    <a:lstStyle/>
                    <a:p>
                      <a:r>
                        <a:rPr lang="en-US" sz="2800" dirty="0"/>
                        <a:t>GOT1</a:t>
                      </a:r>
                    </a:p>
                    <a:p>
                      <a:r>
                        <a:rPr lang="en-US" sz="1600" dirty="0" err="1"/>
                        <a:t>Infogain</a:t>
                      </a:r>
                      <a:r>
                        <a:rPr lang="en-US" sz="1600" dirty="0"/>
                        <a:t>: 0</a:t>
                      </a:r>
                    </a:p>
                    <a:p>
                      <a:r>
                        <a:rPr lang="en-US" sz="1600" dirty="0"/>
                        <a:t>TP:0 FP:0</a:t>
                      </a:r>
                    </a:p>
                    <a:p>
                      <a:r>
                        <a:rPr lang="en-US" sz="1600" dirty="0"/>
                        <a:t>FN:0 TN:3</a:t>
                      </a:r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811F8DB9-6447-4C3B-9B2D-D1BCA091311A}"/>
              </a:ext>
            </a:extLst>
          </p:cNvPr>
          <p:cNvSpPr/>
          <p:nvPr/>
        </p:nvSpPr>
        <p:spPr>
          <a:xfrm>
            <a:off x="3198806" y="5456426"/>
            <a:ext cx="194575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PTOV1</a:t>
            </a:r>
          </a:p>
          <a:p>
            <a:r>
              <a:rPr lang="en-US" dirty="0" err="1"/>
              <a:t>Infogain</a:t>
            </a:r>
            <a:r>
              <a:rPr lang="en-US" dirty="0"/>
              <a:t>: -0.092</a:t>
            </a:r>
          </a:p>
          <a:p>
            <a:r>
              <a:rPr lang="en-US" dirty="0"/>
              <a:t>TP:0 FP:3</a:t>
            </a:r>
          </a:p>
          <a:p>
            <a:r>
              <a:rPr lang="en-US" dirty="0"/>
              <a:t>FN:27 TN:4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BFEC5F34-FC84-44C5-9161-8BD78FE62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621315"/>
              </p:ext>
            </p:extLst>
          </p:nvPr>
        </p:nvGraphicFramePr>
        <p:xfrm>
          <a:off x="6448887" y="5632988"/>
          <a:ext cx="156247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1225012">
                <a:tc>
                  <a:txBody>
                    <a:bodyPr/>
                    <a:lstStyle/>
                    <a:p>
                      <a:r>
                        <a:rPr lang="en-US" sz="2800" dirty="0"/>
                        <a:t>GOT1</a:t>
                      </a:r>
                    </a:p>
                    <a:p>
                      <a:r>
                        <a:rPr lang="en-US" sz="1600" dirty="0" err="1"/>
                        <a:t>Infogain</a:t>
                      </a:r>
                      <a:r>
                        <a:rPr lang="en-US" sz="1600" dirty="0"/>
                        <a:t>: 0</a:t>
                      </a:r>
                    </a:p>
                    <a:p>
                      <a:r>
                        <a:rPr lang="en-US" sz="1600" dirty="0"/>
                        <a:t>TP:0 FP:0</a:t>
                      </a:r>
                    </a:p>
                    <a:p>
                      <a:r>
                        <a:rPr lang="en-US" sz="1600" dirty="0"/>
                        <a:t>FN:0 TN:8</a:t>
                      </a:r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6F169C99-BB7F-403B-9A6A-6AC65586D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774827"/>
              </p:ext>
            </p:extLst>
          </p:nvPr>
        </p:nvGraphicFramePr>
        <p:xfrm>
          <a:off x="9914230" y="5623560"/>
          <a:ext cx="1562470" cy="16102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1610231">
                <a:tc>
                  <a:txBody>
                    <a:bodyPr/>
                    <a:lstStyle/>
                    <a:p>
                      <a:r>
                        <a:rPr lang="en-US" sz="2800" dirty="0"/>
                        <a:t>DOCK3</a:t>
                      </a:r>
                    </a:p>
                    <a:p>
                      <a:r>
                        <a:rPr lang="en-US" sz="1600" dirty="0" err="1"/>
                        <a:t>Infogain</a:t>
                      </a:r>
                      <a:r>
                        <a:rPr lang="en-US" sz="1600" dirty="0"/>
                        <a:t>: 0.295</a:t>
                      </a:r>
                    </a:p>
                    <a:p>
                      <a:r>
                        <a:rPr lang="en-US" sz="1800" dirty="0"/>
                        <a:t>TP:13 FP:5</a:t>
                      </a:r>
                    </a:p>
                    <a:p>
                      <a:r>
                        <a:rPr lang="en-US" sz="1800" dirty="0"/>
                        <a:t>FN:60 TN:256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62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AC31-6D2B-4024-ABFA-41EA7FEE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Decision Tree Cart Phi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C73942-E649-44C1-ABB4-FA47CAEF7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792754"/>
              </p:ext>
            </p:extLst>
          </p:nvPr>
        </p:nvGraphicFramePr>
        <p:xfrm>
          <a:off x="5370990" y="2370913"/>
          <a:ext cx="1447060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60">
                  <a:extLst>
                    <a:ext uri="{9D8B030D-6E8A-4147-A177-3AD203B41FA5}">
                      <a16:colId xmlns:a16="http://schemas.microsoft.com/office/drawing/2014/main" val="2089115075"/>
                    </a:ext>
                  </a:extLst>
                </a:gridCol>
              </a:tblGrid>
              <a:tr h="620862">
                <a:tc>
                  <a:txBody>
                    <a:bodyPr/>
                    <a:lstStyle/>
                    <a:p>
                      <a:r>
                        <a:rPr lang="en-US" sz="2800" dirty="0"/>
                        <a:t>RPL22</a:t>
                      </a:r>
                    </a:p>
                    <a:p>
                      <a:r>
                        <a:rPr lang="en-US" sz="1600" dirty="0"/>
                        <a:t>Cart Phi: 0.173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9038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526D252-52C6-4CD2-8373-A2D50C958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874872"/>
              </p:ext>
            </p:extLst>
          </p:nvPr>
        </p:nvGraphicFramePr>
        <p:xfrm>
          <a:off x="838199" y="1319848"/>
          <a:ext cx="10515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823829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7144806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14662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108 Cimp+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271 Non-Cimp+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379 Total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16254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FFBB722-6C71-4428-A134-CB6116254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350259"/>
              </p:ext>
            </p:extLst>
          </p:nvPr>
        </p:nvGraphicFramePr>
        <p:xfrm>
          <a:off x="2934562" y="3915627"/>
          <a:ext cx="1562470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PID1</a:t>
                      </a:r>
                    </a:p>
                    <a:p>
                      <a:r>
                        <a:rPr lang="en-US" sz="1600" dirty="0"/>
                        <a:t>Cart Phi: 0.306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A6A4D58-19A1-4E52-8488-43D4CF794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491337"/>
              </p:ext>
            </p:extLst>
          </p:nvPr>
        </p:nvGraphicFramePr>
        <p:xfrm>
          <a:off x="7717163" y="3915627"/>
          <a:ext cx="1429305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305">
                  <a:extLst>
                    <a:ext uri="{9D8B030D-6E8A-4147-A177-3AD203B41FA5}">
                      <a16:colId xmlns:a16="http://schemas.microsoft.com/office/drawing/2014/main" val="1374224622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DOCK3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Cart Phi: 0.111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189024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4746F2-25EC-44FF-9E3A-34EF8B131B25}"/>
              </a:ext>
            </a:extLst>
          </p:cNvPr>
          <p:cNvCxnSpPr>
            <a:cxnSpLocks/>
          </p:cNvCxnSpPr>
          <p:nvPr/>
        </p:nvCxnSpPr>
        <p:spPr>
          <a:xfrm flipH="1">
            <a:off x="4227251" y="3132913"/>
            <a:ext cx="114374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AEF0DC-D379-4368-A43C-B3F7D7DBD3D5}"/>
              </a:ext>
            </a:extLst>
          </p:cNvPr>
          <p:cNvCxnSpPr>
            <a:cxnSpLocks/>
          </p:cNvCxnSpPr>
          <p:nvPr/>
        </p:nvCxnSpPr>
        <p:spPr>
          <a:xfrm>
            <a:off x="6658253" y="3132913"/>
            <a:ext cx="1143739" cy="72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49002A49-25D2-49B3-8342-E52B3BF5B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682780"/>
              </p:ext>
            </p:extLst>
          </p:nvPr>
        </p:nvGraphicFramePr>
        <p:xfrm>
          <a:off x="3218155" y="3142929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TP:27 FP:10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22" name="Table 20">
            <a:extLst>
              <a:ext uri="{FF2B5EF4-FFF2-40B4-BE49-F238E27FC236}">
                <a16:creationId xmlns:a16="http://schemas.microsoft.com/office/drawing/2014/main" id="{2E6AEEF8-4222-48C4-A703-A61124482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537791"/>
              </p:ext>
            </p:extLst>
          </p:nvPr>
        </p:nvGraphicFramePr>
        <p:xfrm>
          <a:off x="7336411" y="3132913"/>
          <a:ext cx="175284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843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FN:81 TN:261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C0A5DF-A046-42FA-B6B9-FC1B43095829}"/>
              </a:ext>
            </a:extLst>
          </p:cNvPr>
          <p:cNvCxnSpPr>
            <a:cxnSpLocks/>
          </p:cNvCxnSpPr>
          <p:nvPr/>
        </p:nvCxnSpPr>
        <p:spPr>
          <a:xfrm flipH="1">
            <a:off x="1790822" y="4763741"/>
            <a:ext cx="114374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F92ABB-9FD4-4E03-8447-413F6ECDE778}"/>
              </a:ext>
            </a:extLst>
          </p:cNvPr>
          <p:cNvCxnSpPr>
            <a:cxnSpLocks/>
          </p:cNvCxnSpPr>
          <p:nvPr/>
        </p:nvCxnSpPr>
        <p:spPr>
          <a:xfrm>
            <a:off x="4122196" y="4763741"/>
            <a:ext cx="749671" cy="82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C7DA55-81BF-4482-A284-05606740D656}"/>
              </a:ext>
            </a:extLst>
          </p:cNvPr>
          <p:cNvCxnSpPr>
            <a:cxnSpLocks/>
          </p:cNvCxnSpPr>
          <p:nvPr/>
        </p:nvCxnSpPr>
        <p:spPr>
          <a:xfrm>
            <a:off x="8882602" y="4714583"/>
            <a:ext cx="749671" cy="82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60F556-1B1D-45AE-9D31-90AE9F0AF0B6}"/>
              </a:ext>
            </a:extLst>
          </p:cNvPr>
          <p:cNvCxnSpPr>
            <a:cxnSpLocks/>
          </p:cNvCxnSpPr>
          <p:nvPr/>
        </p:nvCxnSpPr>
        <p:spPr>
          <a:xfrm flipH="1">
            <a:off x="7230122" y="4763741"/>
            <a:ext cx="464848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20">
            <a:extLst>
              <a:ext uri="{FF2B5EF4-FFF2-40B4-BE49-F238E27FC236}">
                <a16:creationId xmlns:a16="http://schemas.microsoft.com/office/drawing/2014/main" id="{C3DF7136-1CA9-433C-87C7-BC2B555F0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962711"/>
              </p:ext>
            </p:extLst>
          </p:nvPr>
        </p:nvGraphicFramePr>
        <p:xfrm>
          <a:off x="1001698" y="4648410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TP:3 FP:5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36" name="Table 20">
            <a:extLst>
              <a:ext uri="{FF2B5EF4-FFF2-40B4-BE49-F238E27FC236}">
                <a16:creationId xmlns:a16="http://schemas.microsoft.com/office/drawing/2014/main" id="{017C3F6D-5E5B-4EA6-894F-3459BB13D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20990"/>
              </p:ext>
            </p:extLst>
          </p:nvPr>
        </p:nvGraphicFramePr>
        <p:xfrm>
          <a:off x="4692837" y="4644753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FN:24 TN:5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37" name="Table 20">
            <a:extLst>
              <a:ext uri="{FF2B5EF4-FFF2-40B4-BE49-F238E27FC236}">
                <a16:creationId xmlns:a16="http://schemas.microsoft.com/office/drawing/2014/main" id="{C8116CB8-98F6-4C56-8438-56122AAF1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552839"/>
              </p:ext>
            </p:extLst>
          </p:nvPr>
        </p:nvGraphicFramePr>
        <p:xfrm>
          <a:off x="6449134" y="4709418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TP:14 FP:5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38" name="Table 20">
            <a:extLst>
              <a:ext uri="{FF2B5EF4-FFF2-40B4-BE49-F238E27FC236}">
                <a16:creationId xmlns:a16="http://schemas.microsoft.com/office/drawing/2014/main" id="{CBCB73E5-379A-4D54-89E0-4CF20D1DA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84920"/>
              </p:ext>
            </p:extLst>
          </p:nvPr>
        </p:nvGraphicFramePr>
        <p:xfrm>
          <a:off x="9579501" y="4772108"/>
          <a:ext cx="161080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0801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FN:67 TN: 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CB907C5F-8E22-4AFD-AF02-F742A5D47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99414"/>
              </p:ext>
            </p:extLst>
          </p:nvPr>
        </p:nvGraphicFramePr>
        <p:xfrm>
          <a:off x="1096237" y="5587310"/>
          <a:ext cx="156247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C18orf25</a:t>
                      </a:r>
                    </a:p>
                    <a:p>
                      <a:r>
                        <a:rPr lang="en-US" sz="1600" dirty="0"/>
                        <a:t>Cart Phi: 0.937</a:t>
                      </a:r>
                    </a:p>
                    <a:p>
                      <a:r>
                        <a:rPr lang="en-US" sz="1600" dirty="0"/>
                        <a:t>TP:3 FP:0</a:t>
                      </a:r>
                    </a:p>
                    <a:p>
                      <a:r>
                        <a:rPr lang="en-US" sz="1600" dirty="0"/>
                        <a:t>FN:0 TN:5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B331E63-1767-47D9-9C9F-16F4D3489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641825"/>
              </p:ext>
            </p:extLst>
          </p:nvPr>
        </p:nvGraphicFramePr>
        <p:xfrm>
          <a:off x="4122196" y="5538152"/>
          <a:ext cx="156247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DDX18</a:t>
                      </a:r>
                    </a:p>
                    <a:p>
                      <a:r>
                        <a:rPr lang="en-US" sz="1600" dirty="0"/>
                        <a:t>Cart Phi: 0.271</a:t>
                      </a:r>
                    </a:p>
                    <a:p>
                      <a:r>
                        <a:rPr lang="en-US" sz="1600" dirty="0"/>
                        <a:t>TP:3 FP:3</a:t>
                      </a:r>
                    </a:p>
                    <a:p>
                      <a:r>
                        <a:rPr lang="en-US" sz="1600" dirty="0"/>
                        <a:t>FN:21 TN:2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B290501F-BBCC-409D-99B1-2D8D80987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23323"/>
              </p:ext>
            </p:extLst>
          </p:nvPr>
        </p:nvGraphicFramePr>
        <p:xfrm>
          <a:off x="6650362" y="5464281"/>
          <a:ext cx="156247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SMAD5</a:t>
                      </a:r>
                    </a:p>
                    <a:p>
                      <a:r>
                        <a:rPr lang="en-US" sz="1600" dirty="0"/>
                        <a:t>Cart Phi: 0.409</a:t>
                      </a:r>
                    </a:p>
                    <a:p>
                      <a:r>
                        <a:rPr lang="en-US" sz="1600" dirty="0"/>
                        <a:t>TP:1 FP:3</a:t>
                      </a:r>
                    </a:p>
                    <a:p>
                      <a:r>
                        <a:rPr lang="en-US" sz="1600" dirty="0"/>
                        <a:t>FN:13 TN:2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A5EE8CE7-785C-4E0B-A6C1-22E463282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15279"/>
              </p:ext>
            </p:extLst>
          </p:nvPr>
        </p:nvGraphicFramePr>
        <p:xfrm>
          <a:off x="9008617" y="5473031"/>
          <a:ext cx="156247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KRAS</a:t>
                      </a:r>
                    </a:p>
                    <a:p>
                      <a:r>
                        <a:rPr lang="en-US" sz="1600" dirty="0"/>
                        <a:t>Cart Phi: 0.078</a:t>
                      </a:r>
                    </a:p>
                    <a:p>
                      <a:r>
                        <a:rPr lang="en-US" sz="1600" dirty="0"/>
                        <a:t>TP:13 FP:19</a:t>
                      </a:r>
                    </a:p>
                    <a:p>
                      <a:r>
                        <a:rPr lang="en-US" sz="1600" dirty="0"/>
                        <a:t>FN:54 TN:237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46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ame&#10;&#10;Description automatically generated">
            <a:extLst>
              <a:ext uri="{FF2B5EF4-FFF2-40B4-BE49-F238E27FC236}">
                <a16:creationId xmlns:a16="http://schemas.microsoft.com/office/drawing/2014/main" id="{DAFC101A-676E-4054-8FDE-A7B0D4548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6210"/>
            <a:ext cx="4763165" cy="3124636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4F7503D-98F9-4127-9412-83639F9E7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63" y="133732"/>
            <a:ext cx="4347246" cy="3295268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97377C-64CD-467E-9171-448B804FC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27" y="2767840"/>
            <a:ext cx="4347246" cy="3421377"/>
          </a:xfrm>
          <a:prstGeom prst="rect">
            <a:avLst/>
          </a:prstGeom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D035CA95-A2E0-4D5E-BA9D-297DEB428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50228"/>
              </p:ext>
            </p:extLst>
          </p:nvPr>
        </p:nvGraphicFramePr>
        <p:xfrm>
          <a:off x="230350" y="5587310"/>
          <a:ext cx="156247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C18orf25</a:t>
                      </a:r>
                    </a:p>
                    <a:p>
                      <a:r>
                        <a:rPr lang="en-US" sz="1600" dirty="0"/>
                        <a:t>Cart Phi: 0.937</a:t>
                      </a:r>
                    </a:p>
                    <a:p>
                      <a:r>
                        <a:rPr lang="en-US" sz="1600" dirty="0"/>
                        <a:t>TP:3 FP:0</a:t>
                      </a:r>
                    </a:p>
                    <a:p>
                      <a:r>
                        <a:rPr lang="en-US" sz="1600" dirty="0"/>
                        <a:t>FN:0 TN:5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85DA840D-A797-40D6-853F-41344585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00468"/>
              </p:ext>
            </p:extLst>
          </p:nvPr>
        </p:nvGraphicFramePr>
        <p:xfrm>
          <a:off x="3285347" y="5587310"/>
          <a:ext cx="156247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DDX18</a:t>
                      </a:r>
                    </a:p>
                    <a:p>
                      <a:r>
                        <a:rPr lang="en-US" sz="1600" dirty="0"/>
                        <a:t>Cart Phi: 0.271</a:t>
                      </a:r>
                    </a:p>
                    <a:p>
                      <a:r>
                        <a:rPr lang="en-US" sz="1600" dirty="0"/>
                        <a:t>TP:3 FP:3</a:t>
                      </a:r>
                    </a:p>
                    <a:p>
                      <a:r>
                        <a:rPr lang="en-US" sz="1600" dirty="0"/>
                        <a:t>FN:21 TN:2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010D1422-151D-4025-93CF-02A122B62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9710"/>
              </p:ext>
            </p:extLst>
          </p:nvPr>
        </p:nvGraphicFramePr>
        <p:xfrm>
          <a:off x="6255692" y="5427217"/>
          <a:ext cx="156247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SMAD5</a:t>
                      </a:r>
                    </a:p>
                    <a:p>
                      <a:r>
                        <a:rPr lang="en-US" sz="1600" dirty="0"/>
                        <a:t>Cart Phi: 0.409</a:t>
                      </a:r>
                    </a:p>
                    <a:p>
                      <a:r>
                        <a:rPr lang="en-US" sz="1600" dirty="0"/>
                        <a:t>TP:1 FP:3</a:t>
                      </a:r>
                    </a:p>
                    <a:p>
                      <a:r>
                        <a:rPr lang="en-US" sz="1600" dirty="0"/>
                        <a:t>FN:13 TN:2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14" name="Table 8">
            <a:extLst>
              <a:ext uri="{FF2B5EF4-FFF2-40B4-BE49-F238E27FC236}">
                <a16:creationId xmlns:a16="http://schemas.microsoft.com/office/drawing/2014/main" id="{11140D95-B136-44CD-8E1F-B85195BFE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927713"/>
              </p:ext>
            </p:extLst>
          </p:nvPr>
        </p:nvGraphicFramePr>
        <p:xfrm>
          <a:off x="10091924" y="5540827"/>
          <a:ext cx="156247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KRAS</a:t>
                      </a:r>
                    </a:p>
                    <a:p>
                      <a:r>
                        <a:rPr lang="en-US" sz="1600" dirty="0"/>
                        <a:t>Cart Phi: 0.078</a:t>
                      </a:r>
                    </a:p>
                    <a:p>
                      <a:r>
                        <a:rPr lang="en-US" sz="1600" dirty="0"/>
                        <a:t>TP:13 FP:19</a:t>
                      </a:r>
                    </a:p>
                    <a:p>
                      <a:r>
                        <a:rPr lang="en-US" sz="1600" dirty="0"/>
                        <a:t>FN:54 TN:237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798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AC31-6D2B-4024-ABFA-41EA7FEE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Decision Tree TP-FP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C73942-E649-44C1-ABB4-FA47CAEF7D17}"/>
              </a:ext>
            </a:extLst>
          </p:cNvPr>
          <p:cNvGraphicFramePr>
            <a:graphicFrameLocks noGrp="1"/>
          </p:cNvGraphicFramePr>
          <p:nvPr/>
        </p:nvGraphicFramePr>
        <p:xfrm>
          <a:off x="5370990" y="2370913"/>
          <a:ext cx="1447060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60">
                  <a:extLst>
                    <a:ext uri="{9D8B030D-6E8A-4147-A177-3AD203B41FA5}">
                      <a16:colId xmlns:a16="http://schemas.microsoft.com/office/drawing/2014/main" val="2089115075"/>
                    </a:ext>
                  </a:extLst>
                </a:gridCol>
              </a:tblGrid>
              <a:tr h="620862">
                <a:tc>
                  <a:txBody>
                    <a:bodyPr/>
                    <a:lstStyle/>
                    <a:p>
                      <a:r>
                        <a:rPr lang="en-US" sz="2800" dirty="0"/>
                        <a:t>RPL22</a:t>
                      </a:r>
                    </a:p>
                    <a:p>
                      <a:r>
                        <a:rPr lang="en-US" sz="1600" dirty="0"/>
                        <a:t>Value =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9038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526D252-52C6-4CD2-8373-A2D50C958188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319848"/>
          <a:ext cx="10515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1823829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7144806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14662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108 Cimp+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271 Non-Cimp+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379 Total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16254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FFBB722-6C71-4428-A134-CB6116254980}"/>
              </a:ext>
            </a:extLst>
          </p:cNvPr>
          <p:cNvGraphicFramePr>
            <a:graphicFrameLocks noGrp="1"/>
          </p:cNvGraphicFramePr>
          <p:nvPr/>
        </p:nvGraphicFramePr>
        <p:xfrm>
          <a:off x="2934562" y="3915627"/>
          <a:ext cx="1562470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ACVR2A</a:t>
                      </a:r>
                    </a:p>
                    <a:p>
                      <a:r>
                        <a:rPr lang="en-US" sz="1600" dirty="0"/>
                        <a:t>Value: 8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A6A4D58-19A1-4E52-8488-43D4CF79439A}"/>
              </a:ext>
            </a:extLst>
          </p:cNvPr>
          <p:cNvGraphicFramePr>
            <a:graphicFrameLocks noGrp="1"/>
          </p:cNvGraphicFramePr>
          <p:nvPr/>
        </p:nvGraphicFramePr>
        <p:xfrm>
          <a:off x="7717163" y="3915627"/>
          <a:ext cx="1429305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9305">
                  <a:extLst>
                    <a:ext uri="{9D8B030D-6E8A-4147-A177-3AD203B41FA5}">
                      <a16:colId xmlns:a16="http://schemas.microsoft.com/office/drawing/2014/main" val="1374224622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DOCK3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Value: 9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189024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4746F2-25EC-44FF-9E3A-34EF8B131B25}"/>
              </a:ext>
            </a:extLst>
          </p:cNvPr>
          <p:cNvCxnSpPr>
            <a:cxnSpLocks/>
          </p:cNvCxnSpPr>
          <p:nvPr/>
        </p:nvCxnSpPr>
        <p:spPr>
          <a:xfrm flipH="1">
            <a:off x="4227251" y="3132913"/>
            <a:ext cx="114374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AEF0DC-D379-4368-A43C-B3F7D7DBD3D5}"/>
              </a:ext>
            </a:extLst>
          </p:cNvPr>
          <p:cNvCxnSpPr>
            <a:cxnSpLocks/>
          </p:cNvCxnSpPr>
          <p:nvPr/>
        </p:nvCxnSpPr>
        <p:spPr>
          <a:xfrm>
            <a:off x="6658253" y="3132913"/>
            <a:ext cx="1143739" cy="72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49002A49-25D2-49B3-8342-E52B3BF5BC96}"/>
              </a:ext>
            </a:extLst>
          </p:cNvPr>
          <p:cNvGraphicFramePr>
            <a:graphicFrameLocks noGrp="1"/>
          </p:cNvGraphicFramePr>
          <p:nvPr/>
        </p:nvGraphicFramePr>
        <p:xfrm>
          <a:off x="3218155" y="3142929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TP:27 FP:10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22" name="Table 20">
            <a:extLst>
              <a:ext uri="{FF2B5EF4-FFF2-40B4-BE49-F238E27FC236}">
                <a16:creationId xmlns:a16="http://schemas.microsoft.com/office/drawing/2014/main" id="{2E6AEEF8-4222-48C4-A703-A61124482166}"/>
              </a:ext>
            </a:extLst>
          </p:cNvPr>
          <p:cNvGraphicFramePr>
            <a:graphicFrameLocks noGrp="1"/>
          </p:cNvGraphicFramePr>
          <p:nvPr/>
        </p:nvGraphicFramePr>
        <p:xfrm>
          <a:off x="7336411" y="3132913"/>
          <a:ext cx="175284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843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FN:81 TN:261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C0A5DF-A046-42FA-B6B9-FC1B43095829}"/>
              </a:ext>
            </a:extLst>
          </p:cNvPr>
          <p:cNvCxnSpPr>
            <a:cxnSpLocks/>
          </p:cNvCxnSpPr>
          <p:nvPr/>
        </p:nvCxnSpPr>
        <p:spPr>
          <a:xfrm flipH="1">
            <a:off x="1790822" y="4763741"/>
            <a:ext cx="114374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6F92ABB-9FD4-4E03-8447-413F6ECDE778}"/>
              </a:ext>
            </a:extLst>
          </p:cNvPr>
          <p:cNvCxnSpPr>
            <a:cxnSpLocks/>
          </p:cNvCxnSpPr>
          <p:nvPr/>
        </p:nvCxnSpPr>
        <p:spPr>
          <a:xfrm>
            <a:off x="4122196" y="4763741"/>
            <a:ext cx="749671" cy="82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C7DA55-81BF-4482-A284-05606740D656}"/>
              </a:ext>
            </a:extLst>
          </p:cNvPr>
          <p:cNvCxnSpPr>
            <a:cxnSpLocks/>
          </p:cNvCxnSpPr>
          <p:nvPr/>
        </p:nvCxnSpPr>
        <p:spPr>
          <a:xfrm>
            <a:off x="8882602" y="4714583"/>
            <a:ext cx="749671" cy="82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60F556-1B1D-45AE-9D31-90AE9F0AF0B6}"/>
              </a:ext>
            </a:extLst>
          </p:cNvPr>
          <p:cNvCxnSpPr>
            <a:cxnSpLocks/>
          </p:cNvCxnSpPr>
          <p:nvPr/>
        </p:nvCxnSpPr>
        <p:spPr>
          <a:xfrm flipH="1">
            <a:off x="7230122" y="4763741"/>
            <a:ext cx="464848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20">
            <a:extLst>
              <a:ext uri="{FF2B5EF4-FFF2-40B4-BE49-F238E27FC236}">
                <a16:creationId xmlns:a16="http://schemas.microsoft.com/office/drawing/2014/main" id="{C3DF7136-1CA9-433C-87C7-BC2B555F0606}"/>
              </a:ext>
            </a:extLst>
          </p:cNvPr>
          <p:cNvGraphicFramePr>
            <a:graphicFrameLocks noGrp="1"/>
          </p:cNvGraphicFramePr>
          <p:nvPr/>
        </p:nvGraphicFramePr>
        <p:xfrm>
          <a:off x="1001698" y="4648410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TP:9 FP:1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36" name="Table 20">
            <a:extLst>
              <a:ext uri="{FF2B5EF4-FFF2-40B4-BE49-F238E27FC236}">
                <a16:creationId xmlns:a16="http://schemas.microsoft.com/office/drawing/2014/main" id="{017C3F6D-5E5B-4EA6-894F-3459BB13D0B8}"/>
              </a:ext>
            </a:extLst>
          </p:cNvPr>
          <p:cNvGraphicFramePr>
            <a:graphicFrameLocks noGrp="1"/>
          </p:cNvGraphicFramePr>
          <p:nvPr/>
        </p:nvGraphicFramePr>
        <p:xfrm>
          <a:off x="4692837" y="4644753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FN:18 TN:9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37" name="Table 20">
            <a:extLst>
              <a:ext uri="{FF2B5EF4-FFF2-40B4-BE49-F238E27FC236}">
                <a16:creationId xmlns:a16="http://schemas.microsoft.com/office/drawing/2014/main" id="{C8116CB8-98F6-4C56-8438-56122AAF110B}"/>
              </a:ext>
            </a:extLst>
          </p:cNvPr>
          <p:cNvGraphicFramePr>
            <a:graphicFrameLocks noGrp="1"/>
          </p:cNvGraphicFramePr>
          <p:nvPr/>
        </p:nvGraphicFramePr>
        <p:xfrm>
          <a:off x="6449134" y="4709418"/>
          <a:ext cx="14470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059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TP:14 FP:5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38" name="Table 20">
            <a:extLst>
              <a:ext uri="{FF2B5EF4-FFF2-40B4-BE49-F238E27FC236}">
                <a16:creationId xmlns:a16="http://schemas.microsoft.com/office/drawing/2014/main" id="{CBCB73E5-379A-4D54-89E0-4CF20D1DAE8B}"/>
              </a:ext>
            </a:extLst>
          </p:cNvPr>
          <p:cNvGraphicFramePr>
            <a:graphicFrameLocks noGrp="1"/>
          </p:cNvGraphicFramePr>
          <p:nvPr/>
        </p:nvGraphicFramePr>
        <p:xfrm>
          <a:off x="9579501" y="4772108"/>
          <a:ext cx="161080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0801">
                  <a:extLst>
                    <a:ext uri="{9D8B030D-6E8A-4147-A177-3AD203B41FA5}">
                      <a16:colId xmlns:a16="http://schemas.microsoft.com/office/drawing/2014/main" val="331468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FN:67 TN:256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3231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C49CB012-4285-4AB4-B226-50DC9A8A8DAF}"/>
              </a:ext>
            </a:extLst>
          </p:cNvPr>
          <p:cNvGraphicFramePr>
            <a:graphicFrameLocks noGrp="1"/>
          </p:cNvGraphicFramePr>
          <p:nvPr/>
        </p:nvGraphicFramePr>
        <p:xfrm>
          <a:off x="800222" y="5641072"/>
          <a:ext cx="156247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1216928">
                <a:tc>
                  <a:txBody>
                    <a:bodyPr/>
                    <a:lstStyle/>
                    <a:p>
                      <a:r>
                        <a:rPr lang="en-US" sz="2800" dirty="0"/>
                        <a:t>JAK1</a:t>
                      </a:r>
                    </a:p>
                    <a:p>
                      <a:r>
                        <a:rPr lang="en-US" sz="1600" dirty="0"/>
                        <a:t>Value: 4</a:t>
                      </a:r>
                    </a:p>
                    <a:p>
                      <a:r>
                        <a:rPr lang="en-US" sz="1600" dirty="0"/>
                        <a:t>TP:4 FP:0</a:t>
                      </a:r>
                    </a:p>
                    <a:p>
                      <a:r>
                        <a:rPr lang="en-US" sz="1600" dirty="0"/>
                        <a:t>FN:5 TN:1</a:t>
                      </a:r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BFCC3DEC-0A15-4FF7-A83C-58D982F9618E}"/>
              </a:ext>
            </a:extLst>
          </p:cNvPr>
          <p:cNvGraphicFramePr>
            <a:graphicFrameLocks noGrp="1"/>
          </p:cNvGraphicFramePr>
          <p:nvPr/>
        </p:nvGraphicFramePr>
        <p:xfrm>
          <a:off x="4090632" y="5701787"/>
          <a:ext cx="1562470" cy="176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1156213">
                <a:tc>
                  <a:txBody>
                    <a:bodyPr/>
                    <a:lstStyle/>
                    <a:p>
                      <a:r>
                        <a:rPr lang="en-US" sz="2800" dirty="0"/>
                        <a:t>GOT1</a:t>
                      </a:r>
                    </a:p>
                    <a:p>
                      <a:r>
                        <a:rPr lang="en-US" sz="1600" dirty="0"/>
                        <a:t>Value: 0</a:t>
                      </a:r>
                    </a:p>
                    <a:p>
                      <a:r>
                        <a:rPr lang="en-US" sz="1600" dirty="0"/>
                        <a:t>TP:0 FP:0</a:t>
                      </a:r>
                    </a:p>
                    <a:p>
                      <a:r>
                        <a:rPr lang="en-US" sz="1600" dirty="0"/>
                        <a:t>FN:18 TN:9</a:t>
                      </a:r>
                    </a:p>
                    <a:p>
                      <a:endParaRPr lang="en-US" sz="16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id="{254EC6F1-8318-43AB-B3F5-3F963703EB04}"/>
              </a:ext>
            </a:extLst>
          </p:cNvPr>
          <p:cNvGraphicFramePr>
            <a:graphicFrameLocks noGrp="1"/>
          </p:cNvGraphicFramePr>
          <p:nvPr/>
        </p:nvGraphicFramePr>
        <p:xfrm>
          <a:off x="6448887" y="5632988"/>
          <a:ext cx="1562470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1225012">
                <a:tc>
                  <a:txBody>
                    <a:bodyPr/>
                    <a:lstStyle/>
                    <a:p>
                      <a:r>
                        <a:rPr lang="en-US" sz="2800" dirty="0"/>
                        <a:t>RNF43</a:t>
                      </a:r>
                    </a:p>
                    <a:p>
                      <a:r>
                        <a:rPr lang="en-US" sz="1600" dirty="0"/>
                        <a:t>Value: 6</a:t>
                      </a:r>
                    </a:p>
                    <a:p>
                      <a:r>
                        <a:rPr lang="en-US" sz="1600" dirty="0"/>
                        <a:t>TP:6 FP:0</a:t>
                      </a:r>
                    </a:p>
                    <a:p>
                      <a:r>
                        <a:rPr lang="en-US" sz="1600" dirty="0"/>
                        <a:t>FN:8 TN:5</a:t>
                      </a:r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EEFE0AC7-F270-4BA1-8F4F-1BDA052E4F0A}"/>
              </a:ext>
            </a:extLst>
          </p:cNvPr>
          <p:cNvGraphicFramePr>
            <a:graphicFrameLocks noGrp="1"/>
          </p:cNvGraphicFramePr>
          <p:nvPr/>
        </p:nvGraphicFramePr>
        <p:xfrm>
          <a:off x="8882602" y="5587310"/>
          <a:ext cx="156247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470">
                  <a:extLst>
                    <a:ext uri="{9D8B030D-6E8A-4147-A177-3AD203B41FA5}">
                      <a16:colId xmlns:a16="http://schemas.microsoft.com/office/drawing/2014/main" val="159407665"/>
                    </a:ext>
                  </a:extLst>
                </a:gridCol>
              </a:tblGrid>
              <a:tr h="782714">
                <a:tc>
                  <a:txBody>
                    <a:bodyPr/>
                    <a:lstStyle/>
                    <a:p>
                      <a:r>
                        <a:rPr lang="en-US" sz="2800" dirty="0"/>
                        <a:t>PARD3</a:t>
                      </a:r>
                    </a:p>
                    <a:p>
                      <a:r>
                        <a:rPr lang="en-US" sz="1600" dirty="0"/>
                        <a:t>Value: 0</a:t>
                      </a:r>
                    </a:p>
                    <a:p>
                      <a:r>
                        <a:rPr lang="en-US" sz="1800" dirty="0"/>
                        <a:t>TP:0 FP:0</a:t>
                      </a:r>
                    </a:p>
                    <a:p>
                      <a:r>
                        <a:rPr lang="en-US" sz="1800" dirty="0"/>
                        <a:t>FN:</a:t>
                      </a:r>
                      <a:r>
                        <a:rPr lang="en-US" dirty="0"/>
                        <a:t>67</a:t>
                      </a:r>
                      <a:r>
                        <a:rPr lang="en-US" sz="1800" dirty="0"/>
                        <a:t> TN:</a:t>
                      </a:r>
                      <a:r>
                        <a:rPr lang="en-US" dirty="0"/>
                        <a:t>256</a:t>
                      </a:r>
                      <a:endParaRPr lang="en-US" sz="1800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69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672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BD6E4C-DC0D-4173-9EF8-437EDA3F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38289"/>
              </p:ext>
            </p:extLst>
          </p:nvPr>
        </p:nvGraphicFramePr>
        <p:xfrm>
          <a:off x="-2" y="1"/>
          <a:ext cx="12192000" cy="689291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66481">
                  <a:extLst>
                    <a:ext uri="{9D8B030D-6E8A-4147-A177-3AD203B41FA5}">
                      <a16:colId xmlns:a16="http://schemas.microsoft.com/office/drawing/2014/main" val="4254042235"/>
                    </a:ext>
                  </a:extLst>
                </a:gridCol>
                <a:gridCol w="5411449">
                  <a:extLst>
                    <a:ext uri="{9D8B030D-6E8A-4147-A177-3AD203B41FA5}">
                      <a16:colId xmlns:a16="http://schemas.microsoft.com/office/drawing/2014/main" val="93616748"/>
                    </a:ext>
                  </a:extLst>
                </a:gridCol>
                <a:gridCol w="1414070">
                  <a:extLst>
                    <a:ext uri="{9D8B030D-6E8A-4147-A177-3AD203B41FA5}">
                      <a16:colId xmlns:a16="http://schemas.microsoft.com/office/drawing/2014/main" val="3567892780"/>
                    </a:ext>
                  </a:extLst>
                </a:gridCol>
              </a:tblGrid>
              <a:tr h="625212">
                <a:tc>
                  <a:txBody>
                    <a:bodyPr/>
                    <a:lstStyle/>
                    <a:p>
                      <a:r>
                        <a:rPr lang="en-US" dirty="0"/>
                        <a:t>Feature 1</a:t>
                      </a:r>
                    </a:p>
                    <a:p>
                      <a:r>
                        <a:rPr lang="en-US" dirty="0"/>
                        <a:t>Top 20 part 1 (only cimp+)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49278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DRD5_GRCh37_4:9785421-9785421_3'UTR_SNP_G-G-T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DRD5_GRCh37_4:9785349-9785349_3'UTR_SNP_G-G-C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0.732626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543732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ANKH_GRCh37_5:14711209-14711209_3'UTR_DEL_A-A--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DRD5_GRCh37_4:9785349-9785349_3'UTR_SNP_G-G-C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0.681537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754064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DPF3_GRCh37_14:73136813-73136813_Intron_DEL_A-A--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CLVS1_GRCh37_8:62412295-62412295_3'UTR_DEL_T-T--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0.563056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2194422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MAF_GRCh37_16:79630784-79630784_3'UTR_DEL_T-T--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BCL7A_GRCh37_12:122498698-122498698_3'UTR_DEL_T-T--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0.554322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7776417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GRHL3_GRCh37_1:24681723-24681723_Intron_DEL_T-T--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CTNNA2_GRCh37_2:80875615-80875615_3'UTR_DEL_T-T--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0.531414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313787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DRD5_GRCh37_4:9785421-9785421_3'UTR_SNP_G-G-T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JAK1_GRCh37_1:65306997-65306997_Frame-Shift-Del_DEL_T-T--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0.526123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5123161"/>
                  </a:ext>
                </a:extLst>
              </a:tr>
              <a:tr h="842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MAF_GRCh37_16:79630784-79630784_3'UTR_DEL_T-T--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DDHD1_GRCh37_14:53513450-53513480_3'UTR_DEL_AATCAGTTTTAGGCCATTCATGTCCTTCAAG-AATCAGTTTTAGGCCATTCATGTCCTTCAAG-TCAGTTTTAGGCCATTCATGTCCTTCA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0.519517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1232946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NFIA_GRCh37_1:61543223-61543223_5'Flank_DEL_A-A--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BCL7A_GRCh37_12:122498698-122498698_3'UTR_DEL_T-T--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0.515152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0277493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DDX3X_GRCh37_X:41207100-41207100_3'UTR_DEL_T-T--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ASB7_GRCh37_15:101189294-101189294_3'UTR_DEL_T-T--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0.511891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5543157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TCEAL1_GRCh37_X:102885616-102885617_3'UTR_INS_----A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FAM222A_GRCh37_12:110208200-110208200_3'UTR_DEL_T-T--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0.511891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0724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87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B3B8C6-BD1C-4976-983C-D7F2FBC75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318834"/>
              </p:ext>
            </p:extLst>
          </p:nvPr>
        </p:nvGraphicFramePr>
        <p:xfrm>
          <a:off x="0" y="1"/>
          <a:ext cx="12192000" cy="685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66481">
                  <a:extLst>
                    <a:ext uri="{9D8B030D-6E8A-4147-A177-3AD203B41FA5}">
                      <a16:colId xmlns:a16="http://schemas.microsoft.com/office/drawing/2014/main" val="2904325052"/>
                    </a:ext>
                  </a:extLst>
                </a:gridCol>
                <a:gridCol w="5411449">
                  <a:extLst>
                    <a:ext uri="{9D8B030D-6E8A-4147-A177-3AD203B41FA5}">
                      <a16:colId xmlns:a16="http://schemas.microsoft.com/office/drawing/2014/main" val="1272387177"/>
                    </a:ext>
                  </a:extLst>
                </a:gridCol>
                <a:gridCol w="1414070">
                  <a:extLst>
                    <a:ext uri="{9D8B030D-6E8A-4147-A177-3AD203B41FA5}">
                      <a16:colId xmlns:a16="http://schemas.microsoft.com/office/drawing/2014/main" val="2787547885"/>
                    </a:ext>
                  </a:extLst>
                </a:gridCol>
              </a:tblGrid>
              <a:tr h="651352">
                <a:tc>
                  <a:txBody>
                    <a:bodyPr/>
                    <a:lstStyle/>
                    <a:p>
                      <a:r>
                        <a:rPr lang="en-US" dirty="0"/>
                        <a:t>Feature 1</a:t>
                      </a:r>
                    </a:p>
                    <a:p>
                      <a:r>
                        <a:rPr lang="en-US" dirty="0"/>
                        <a:t>Top 20 part 2 (only cimp+)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010497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DENND1C_GRCh37_19:6477251-6477251_Frame-Shift-Del_DEL_G-G--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MSH3_GRCh37_5:79970915-79970915_Frame-Shift-Del_DEL_A-A--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0.511891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8741687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DENND1C_GRCh37_19:6477251-6477251_Frame-Shift-Del_DEL_G-G--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DRD5_GRCh37_4:9785349-9785349_3'UTR_SNP_G-G-C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0.508114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4046274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NFIA_GRCh37_1:61543223-61543223_5'Flank_DEL_A-A--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DRD5_GRCh37_4:9785349-9785349_3'UTR_SNP_G-G-C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0.482063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6330125"/>
                  </a:ext>
                </a:extLst>
              </a:tr>
              <a:tr h="87816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PID1_GRCh37_2:229889189-229889189_3'Flank_DEL_A-A--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DDHD1_GRCh37_14:53513450-53513480_3'UTR_DEL_AATCAGTTTTAGGCCATTCATGTCCTTCAAG-AATCAGTTTTAGGCCATTCATGTCCTTCAAG-TCAGTTTTAGGCCATTCATGTCCTTCA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0.481571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6871978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IRX3_GRCh37_16:54317531-54317531_3'UTR_DEL_T-T--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ZFP91_GRCh37_11:58386428-58386428_3'UTR_DEL_T-T--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0.481571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9263547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CHD3_GRCh37_17:7798765-7798765_Frame-Shift-Del_DEL_C-C--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POTEG_GRCh37_14:19563232-19563232_RNA_SNP_T-T-C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0.481571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8313420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DENND1C_GRCh37_19:6477251-6477251_Frame-Shift-Del_DEL_G-G--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DRD5_GRCh37_4:9785421-9785421_3'UTR_SNP_G-G-T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0.480346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0722530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DENND1C_GRCh37_19:6477251-6477251_Frame-Shift-Del_DEL_G-G--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ABHD13_GRCh37_13:108884458-108884458_3'UTR_DEL_A-A--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0.470588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8370465"/>
                  </a:ext>
                </a:extLst>
              </a:tr>
              <a:tr h="92236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MAPK1_GRCh37_22:22114661-22114661_3'UTR_DEL_T-T--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ELOVL5_GRCh37_6:53133582-53133582_3'UTR_DEL_A-A--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0.470588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9603726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SIKE1_GRCh37_1:115316465-115316465_3'UTR_DEL_A-A--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ASB7_GRCh37_15:101189294-101189294_3'UTR_DEL_T-T--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522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125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199C-A42C-4F19-BD34-8DB2B017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54" y="115573"/>
            <a:ext cx="10515600" cy="1325563"/>
          </a:xfrm>
        </p:spPr>
        <p:txBody>
          <a:bodyPr/>
          <a:lstStyle/>
          <a:p>
            <a:r>
              <a:rPr lang="en-US" dirty="0"/>
              <a:t>Network Diagram for top 20</a:t>
            </a:r>
          </a:p>
        </p:txBody>
      </p:sp>
      <p:pic>
        <p:nvPicPr>
          <p:cNvPr id="7" name="Content Placeholder 6" descr="A picture containing remote&#10;&#10;Description automatically generated">
            <a:extLst>
              <a:ext uri="{FF2B5EF4-FFF2-40B4-BE49-F238E27FC236}">
                <a16:creationId xmlns:a16="http://schemas.microsoft.com/office/drawing/2014/main" id="{CEE3B5A6-47C6-4B8A-8DBD-33B4EEA5B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6137030" cy="5032375"/>
          </a:xfrm>
        </p:spPr>
      </p:pic>
      <p:pic>
        <p:nvPicPr>
          <p:cNvPr id="9" name="Picture 8" descr="A close up of a necklace&#10;&#10;Description automatically generated">
            <a:extLst>
              <a:ext uri="{FF2B5EF4-FFF2-40B4-BE49-F238E27FC236}">
                <a16:creationId xmlns:a16="http://schemas.microsoft.com/office/drawing/2014/main" id="{D4E12ABC-CD13-43E7-8461-B56B7E9C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17" y="1736771"/>
            <a:ext cx="6325483" cy="5094510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2079A60-D5A7-4BE6-9B95-24412F92E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266422"/>
              </p:ext>
            </p:extLst>
          </p:nvPr>
        </p:nvGraphicFramePr>
        <p:xfrm>
          <a:off x="1358282" y="1365931"/>
          <a:ext cx="101027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1395">
                  <a:extLst>
                    <a:ext uri="{9D8B030D-6E8A-4147-A177-3AD203B41FA5}">
                      <a16:colId xmlns:a16="http://schemas.microsoft.com/office/drawing/2014/main" val="3410194356"/>
                    </a:ext>
                  </a:extLst>
                </a:gridCol>
                <a:gridCol w="5051395">
                  <a:extLst>
                    <a:ext uri="{9D8B030D-6E8A-4147-A177-3AD203B41FA5}">
                      <a16:colId xmlns:a16="http://schemas.microsoft.com/office/drawing/2014/main" val="1836694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Neg Set Cover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90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71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7E4A-F847-4934-B3B2-A719BB40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9F9B-FAC6-4A5E-9209-DD78B0856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Question 1:</a:t>
            </a:r>
            <a:br>
              <a:rPr lang="en-US" sz="4000" dirty="0"/>
            </a:br>
            <a:r>
              <a:rPr lang="en-US" sz="4000" dirty="0"/>
              <a:t>What are the interesting mutations?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Question 2:</a:t>
            </a:r>
          </a:p>
          <a:p>
            <a:pPr marL="0" indent="0">
              <a:buNone/>
            </a:pPr>
            <a:r>
              <a:rPr lang="en-US" sz="4000" dirty="0"/>
              <a:t>What relationships exist among the mutations?</a:t>
            </a:r>
          </a:p>
        </p:txBody>
      </p:sp>
    </p:spTree>
    <p:extLst>
      <p:ext uri="{BB962C8B-B14F-4D97-AF65-F5344CB8AC3E}">
        <p14:creationId xmlns:p14="http://schemas.microsoft.com/office/powerpoint/2010/main" val="109869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18DC406-938C-4C67-AEE5-5ED4CA44A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519241"/>
              </p:ext>
            </p:extLst>
          </p:nvPr>
        </p:nvGraphicFramePr>
        <p:xfrm>
          <a:off x="0" y="0"/>
          <a:ext cx="12192000" cy="68746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411449">
                  <a:extLst>
                    <a:ext uri="{9D8B030D-6E8A-4147-A177-3AD203B41FA5}">
                      <a16:colId xmlns:a16="http://schemas.microsoft.com/office/drawing/2014/main" val="3198216011"/>
                    </a:ext>
                  </a:extLst>
                </a:gridCol>
                <a:gridCol w="5231567">
                  <a:extLst>
                    <a:ext uri="{9D8B030D-6E8A-4147-A177-3AD203B41FA5}">
                      <a16:colId xmlns:a16="http://schemas.microsoft.com/office/drawing/2014/main" val="3519597892"/>
                    </a:ext>
                  </a:extLst>
                </a:gridCol>
                <a:gridCol w="1548984">
                  <a:extLst>
                    <a:ext uri="{9D8B030D-6E8A-4147-A177-3AD203B41FA5}">
                      <a16:colId xmlns:a16="http://schemas.microsoft.com/office/drawing/2014/main" val="193497353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r>
                        <a:rPr lang="en-US" dirty="0"/>
                        <a:t>Feature 1</a:t>
                      </a:r>
                    </a:p>
                    <a:p>
                      <a:r>
                        <a:rPr lang="en-US" dirty="0"/>
                        <a:t>Bottom 10 (only cimp+)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4772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CTNNA2_GRCh37_2:80875615-80875615_3'UTR_DEL_T-T--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KRAS_GRCh37_12:25398284-25398284_Missense-Mutation_SNP_C-C-A_C-C-T_C-C-G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382665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PIK3CA_GRCh37_3:178916876-178916876_Missense-Mutation_SNP_G-G-A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DOCK3_GRCh37_3:51417604-51417604_Frame-Shift-Del_DEL_C-C--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-0.17882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57784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PIK3CA_GRCh37_3:178916876-178916876_Missense-Mutation_SNP_G-G-A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KRAS_GRCh37_12:25398284-25398284_Missense-Mutation_SNP_C-C-A_C-C-T_C-C-G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-0.17882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571312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INPPL1_GRCh37_11:71948748-71948748_Frame-Shift-Del_DEL_C-C--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KRAS_GRCh37_12:25398284-25398284_Missense-Mutation_SNP_C-C-A_C-C-T_C-C-G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-0.16157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3946012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FAT1_GRCh37_4:187509412-187509412_3'UTR_DEL_A-A--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KRAS_GRCh37_12:25398284-25398284_Missense-Mutation_SNP_C-C-A_C-C-T_C-C-G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-0.16157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067724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UPF3A_GRCh37_13:115057211-115057211_Frame-Shift-Del_DEL_A-A--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KRAS_GRCh37_12:25398284-25398284_Missense-Mutation_SNP_C-C-A_C-C-T_C-C-G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8198186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MAF_GRCh37_16:79630784-79630784_3'UTR_DEL_T-T--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KRAS_GRCh37_12:25398284-25398284_Missense-Mutation_SNP_C-C-A_C-C-T_C-C-G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-0.14306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73906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PTEN_GRCh37_10:89692904-89692904_Missense-Mutation_SNP_C-C-G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ACVR2A_GRCh37_2:148683686-148683686_Frame-Shift-Del_DEL_A-A--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-0.13684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80685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PTEN_GRCh37_10:89692904-89692904_Missense-Mutation_SNP_C-C-G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CSNK1G1_GRCh37_15:64461260-64461260_3'UTR_DEL_A-A--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-0.13684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668202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PIK3CA_GRCh37_3:178916876-178916876_Missense-Mutation_SNP_G-G-A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DRD5_GRCh37_4:9785349-9785349_3'UTR_SNP_G-G-C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-0.13644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449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155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18DC406-938C-4C67-AEE5-5ED4CA44A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141867"/>
              </p:ext>
            </p:extLst>
          </p:nvPr>
        </p:nvGraphicFramePr>
        <p:xfrm>
          <a:off x="0" y="0"/>
          <a:ext cx="12192000" cy="68746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411449">
                  <a:extLst>
                    <a:ext uri="{9D8B030D-6E8A-4147-A177-3AD203B41FA5}">
                      <a16:colId xmlns:a16="http://schemas.microsoft.com/office/drawing/2014/main" val="3198216011"/>
                    </a:ext>
                  </a:extLst>
                </a:gridCol>
                <a:gridCol w="5231567">
                  <a:extLst>
                    <a:ext uri="{9D8B030D-6E8A-4147-A177-3AD203B41FA5}">
                      <a16:colId xmlns:a16="http://schemas.microsoft.com/office/drawing/2014/main" val="3519597892"/>
                    </a:ext>
                  </a:extLst>
                </a:gridCol>
                <a:gridCol w="1548984">
                  <a:extLst>
                    <a:ext uri="{9D8B030D-6E8A-4147-A177-3AD203B41FA5}">
                      <a16:colId xmlns:a16="http://schemas.microsoft.com/office/drawing/2014/main" val="193497353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r>
                        <a:rPr lang="en-US" dirty="0"/>
                        <a:t>Feature 1</a:t>
                      </a:r>
                    </a:p>
                    <a:p>
                      <a:r>
                        <a:rPr lang="en-US" dirty="0"/>
                        <a:t>Bottom 10 (only cimp+)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4772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MAGI1_GRCh37_3:65340578-65340578_3'Flank_DEL_T-T--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DOCK3_GRCh37_3:51417604-51417604_Frame-Shift-Del_DEL_C-C--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382665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SIKE1_GRCh37_1:115316465-115316465_3'UTR_DEL_A-A--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KRAS_GRCh37_12:25398284-25398284_Missense-Mutation_SNP_C-C-A_C-C-T_C-C-G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57784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PIK3CA_GRCh37_3:178916876-178916876_Missense-Mutation_SNP_G-G-A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ACVR2A_GRCh37_2:148683686-148683686_Frame-Shift-Del_DEL_A-A--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-0.13079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571312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PIK3CA_GRCh37_3:178916876-178916876_Missense-Mutation_SNP_G-G-A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CTNNA2_GRCh37_2:80875615-80875615_3'UTR_DEL_T-T--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-0.13079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3946012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DRD5_GRCh37_4:9785349-9785349_3'UTR_SNP_G-G-C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KRAS_GRCh37_12:25398284-25398284_Missense-Mutation_SNP_C-C-A_C-C-T_C-C-G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-0.12675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067724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SHC1_GRCh37_1:154935863-154935863_3'UTR_DEL_G-G--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BCOR_GRCh37_X:39921444-39921444_Missense-Mutation_SNP_T-T-C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8198186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BCOR_GRCh37_X:39921444-39921444_Missense-Mutation_SNP_T-T-C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SETD1B_GRCh37_12:122242658-122242658_Frame-Shift-Del_DEL_C-C--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739061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JAK1_GRCh37_1:65306997-65306997_Frame-Shift-Del_DEL_T-T--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PTEN_GRCh37_10:89692904-89692904_Missense-Mutation_SNP_C-C-G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-0.12457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806855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DONSON_GRCh37_21:34947889-34947889_3'Flank_DEL_T-T--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PTEN_GRCh37_10:89692904-89692904_Missense-Mutation_SNP_C-C-G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-0.12457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6682028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RSBN1L_GRCh37_7:77408706-77408706_3'UTR_DEL_A-A--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KRAS_GRCh37_12:25398284-25398284_Missense-Mutation_SNP_C-C-A_C-C-T_C-C-G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-0.12267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0449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8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0311-F444-4768-97DF-9411EEC7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83" y="365125"/>
            <a:ext cx="10850217" cy="1325563"/>
          </a:xfrm>
        </p:spPr>
        <p:txBody>
          <a:bodyPr/>
          <a:lstStyle/>
          <a:p>
            <a:r>
              <a:rPr lang="en-US" dirty="0"/>
              <a:t>Network Diagram for 20 bottom (- Correlation)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A8E6EF6-1E27-4BB9-A905-3EB993BDA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9557"/>
            <a:ext cx="5668108" cy="4958443"/>
          </a:xfrm>
        </p:spPr>
      </p:pic>
      <p:pic>
        <p:nvPicPr>
          <p:cNvPr id="9" name="Picture 8" descr="A picture containing table, holding, air, person&#10;&#10;Description automatically generated">
            <a:extLst>
              <a:ext uri="{FF2B5EF4-FFF2-40B4-BE49-F238E27FC236}">
                <a16:creationId xmlns:a16="http://schemas.microsoft.com/office/drawing/2014/main" id="{D9C89AF1-6D4D-46B1-89AC-32028206E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94" y="1782853"/>
            <a:ext cx="5401429" cy="5191850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35DAC9A-5AAB-422E-A985-EA404DACA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22788"/>
              </p:ext>
            </p:extLst>
          </p:nvPr>
        </p:nvGraphicFramePr>
        <p:xfrm>
          <a:off x="1358282" y="1365931"/>
          <a:ext cx="101027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1395">
                  <a:extLst>
                    <a:ext uri="{9D8B030D-6E8A-4147-A177-3AD203B41FA5}">
                      <a16:colId xmlns:a16="http://schemas.microsoft.com/office/drawing/2014/main" val="3410194356"/>
                    </a:ext>
                  </a:extLst>
                </a:gridCol>
                <a:gridCol w="5051395">
                  <a:extLst>
                    <a:ext uri="{9D8B030D-6E8A-4147-A177-3AD203B41FA5}">
                      <a16:colId xmlns:a16="http://schemas.microsoft.com/office/drawing/2014/main" val="1836694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 Neg Set Cover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90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088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5F74-C935-40D1-B19C-D7D48C2D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DRD5 Gene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E6AF-ECB4-4C12-9211-70DBC1B4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800" dirty="0"/>
              <a:t>DRD5 is the gene that encodes the D5 dopamine receptor. </a:t>
            </a:r>
          </a:p>
          <a:p>
            <a:r>
              <a:rPr lang="en-US" sz="3800" dirty="0"/>
              <a:t>DRD5 is a dopamine receptor family member that opposes DRD2 signaling.</a:t>
            </a:r>
          </a:p>
          <a:p>
            <a:r>
              <a:rPr lang="en-US" sz="3800" dirty="0"/>
              <a:t>DRD2 is a G protein-coupled receptor antagonized by ONC201, an anti-cancer small molecule.</a:t>
            </a:r>
          </a:p>
          <a:p>
            <a:r>
              <a:rPr lang="en-US" sz="3800" dirty="0"/>
              <a:t>Future work may include exploration of dopamine receptors of DRD5 in this cancer type.</a:t>
            </a:r>
          </a:p>
          <a:p>
            <a:pPr marL="0" indent="0">
              <a:buNone/>
            </a:pPr>
            <a:endParaRPr lang="en-US" sz="3800" u="sng" dirty="0">
              <a:hlinkClick r:id="rId2"/>
            </a:endParaRPr>
          </a:p>
          <a:p>
            <a:pPr marL="0" indent="0">
              <a:buNone/>
            </a:pPr>
            <a:r>
              <a:rPr lang="en-US" sz="3800" dirty="0">
                <a:effectLst/>
              </a:rPr>
              <a:t>Prabhu, V., Madhukar, N., </a:t>
            </a:r>
            <a:r>
              <a:rPr lang="en-US" sz="3800" dirty="0" err="1">
                <a:effectLst/>
              </a:rPr>
              <a:t>Gilvary</a:t>
            </a:r>
            <a:r>
              <a:rPr lang="en-US" sz="3800" dirty="0">
                <a:effectLst/>
              </a:rPr>
              <a:t>, C., Kline, C., Oster, S., El-</a:t>
            </a:r>
            <a:r>
              <a:rPr lang="en-US" sz="3800" dirty="0" err="1">
                <a:effectLst/>
              </a:rPr>
              <a:t>Deiry</a:t>
            </a:r>
            <a:r>
              <a:rPr lang="en-US" sz="3800" dirty="0">
                <a:effectLst/>
              </a:rPr>
              <a:t>, W., . . . Allen, J. (2019, April 01). Dopamine Receptor D5 is a Modulator of Tumor Response to Dopamine Receptor D2 Antagonism.</a:t>
            </a:r>
            <a:endParaRPr lang="en-US" sz="3800" u="sng" dirty="0">
              <a:hlinkClick r:id="rId2"/>
            </a:endParaRPr>
          </a:p>
          <a:p>
            <a:pPr marL="0" indent="0">
              <a:buNone/>
            </a:pPr>
            <a:r>
              <a:rPr lang="en-US" sz="3800" u="sng" dirty="0">
                <a:hlinkClick r:id="rId2"/>
              </a:rPr>
              <a:t>https://www.ncbi.nlm.nih.gov/pmc/articles/PMC7259201/</a:t>
            </a:r>
            <a:r>
              <a:rPr lang="en-US" sz="3800" dirty="0"/>
              <a:t>        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9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EF5E98A-4066-4338-8910-D314C7E15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19" y="3474719"/>
            <a:ext cx="6035041" cy="3356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32B0BF-1A8F-4751-B2EC-A032E6747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20" y="0"/>
            <a:ext cx="6050279" cy="3358988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A645FC-4169-4771-8625-1E348C0E0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6485"/>
            <a:ext cx="6050280" cy="3356855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4C0F51-4A70-4D69-8ED9-CECE5FEF6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1"/>
            <a:ext cx="6050280" cy="33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02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FAC658F-0EDA-4315-A7C5-D0E1685E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1" y="0"/>
            <a:ext cx="6050280" cy="338328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AE8ABD-669E-4F4E-8D8D-E78110A87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0"/>
            <a:ext cx="6019802" cy="3369725"/>
          </a:xfrm>
          <a:prstGeom prst="rect">
            <a:avLst/>
          </a:prstGeom>
        </p:spPr>
      </p:pic>
      <p:pic>
        <p:nvPicPr>
          <p:cNvPr id="24" name="Picture 2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6C248EE-BC31-46E5-BB12-8F37BD668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" y="3491416"/>
            <a:ext cx="6014841" cy="3366584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A603C4-7CE4-470C-BAFE-9939F319A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59" y="3461730"/>
            <a:ext cx="6035041" cy="33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57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AAD177-9F56-445B-ABC0-F41AFCF0E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50280" cy="33832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084B865-04FB-4B1E-9658-2483C4623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0"/>
            <a:ext cx="6065520" cy="336875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6CFB0-BCAC-4CFF-91FD-D2C11DBD3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3461635"/>
            <a:ext cx="5928360" cy="3396365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7C9FAE6-B7A5-4553-81DA-7531545B1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635"/>
            <a:ext cx="6035040" cy="33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61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75CB1-1ECD-45F4-B28B-3F333ABDB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75"/>
            <a:ext cx="6050280" cy="32820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2EFB3-9362-4531-A9A2-94A6447BA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0"/>
            <a:ext cx="6065520" cy="3383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723B7-E399-4F1A-B503-CD031D036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74720"/>
            <a:ext cx="6065521" cy="338328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987D9E-B56D-43BF-A86D-CD53374AF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3474720"/>
            <a:ext cx="602201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66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E26A-AED9-4451-8481-B6075450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Violinplot</a:t>
            </a:r>
            <a:r>
              <a:rPr lang="en-US" dirty="0"/>
              <a:t> of Correlations (only cimp+)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7654FAF4-2F1C-498A-8674-B280283F7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31" y="1825624"/>
            <a:ext cx="8721970" cy="5032375"/>
          </a:xfrm>
        </p:spPr>
      </p:pic>
    </p:spTree>
    <p:extLst>
      <p:ext uri="{BB962C8B-B14F-4D97-AF65-F5344CB8AC3E}">
        <p14:creationId xmlns:p14="http://schemas.microsoft.com/office/powerpoint/2010/main" val="782364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704B-156C-409E-9FE9-1ED5B9AD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of Correlations (only cimp+)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DC5AD1-CDFE-4194-BC12-7FAED5A89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08" y="1825624"/>
            <a:ext cx="7121769" cy="5032375"/>
          </a:xfrm>
        </p:spPr>
      </p:pic>
    </p:spTree>
    <p:extLst>
      <p:ext uri="{BB962C8B-B14F-4D97-AF65-F5344CB8AC3E}">
        <p14:creationId xmlns:p14="http://schemas.microsoft.com/office/powerpoint/2010/main" val="80910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B2971-D78A-4712-BA82-A2004C3E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4077-3B3C-4EA5-9441-DD7177AE0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What are the interesting mutations?</a:t>
            </a:r>
          </a:p>
          <a:p>
            <a:pPr lvl="1" fontAlgn="b">
              <a:spcBef>
                <a:spcPts val="0"/>
              </a:spcBef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RPL22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DOCK3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HAS2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RNF43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CSNK1G1, among others as well.</a:t>
            </a:r>
          </a:p>
          <a:p>
            <a:pPr lvl="1" fontAlgn="b">
              <a:spcBef>
                <a:spcPts val="0"/>
              </a:spcBef>
            </a:pPr>
            <a:r>
              <a:rPr lang="en-US" sz="2800" b="0" i="0" u="none" strike="noStrike" dirty="0">
                <a:effectLst/>
                <a:latin typeface="Arial" panose="020B0604020202020204" pitchFamily="34" charset="0"/>
              </a:rPr>
              <a:t>These are all considering </a:t>
            </a:r>
            <a:r>
              <a:rPr lang="en-US" sz="2800" b="0" i="0" u="none" strike="noStrike" dirty="0" err="1">
                <a:effectLst/>
                <a:latin typeface="Arial" panose="020B0604020202020204" pitchFamily="34" charset="0"/>
              </a:rPr>
              <a:t>cimp</a:t>
            </a:r>
            <a:r>
              <a:rPr lang="en-US" sz="2800" b="0" i="0" u="none" strike="noStrike" dirty="0">
                <a:effectLst/>
                <a:latin typeface="Arial" panose="020B0604020202020204" pitchFamily="34" charset="0"/>
              </a:rPr>
              <a:t>+</a:t>
            </a:r>
          </a:p>
          <a:p>
            <a:pPr lvl="1" fontAlgn="b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</a:rPr>
              <a:t>I believe we have found 80 – 90% of all interesting </a:t>
            </a:r>
            <a:r>
              <a:rPr lang="en-US" sz="2800" dirty="0" err="1">
                <a:latin typeface="Arial" panose="020B0604020202020204" pitchFamily="34" charset="0"/>
              </a:rPr>
              <a:t>cimp</a:t>
            </a:r>
            <a:r>
              <a:rPr lang="en-US" sz="2800" dirty="0">
                <a:latin typeface="Arial" panose="020B0604020202020204" pitchFamily="34" charset="0"/>
              </a:rPr>
              <a:t>+ mutations.</a:t>
            </a:r>
          </a:p>
          <a:p>
            <a:pPr lvl="1" fontAlgn="b">
              <a:spcBef>
                <a:spcPts val="0"/>
              </a:spcBef>
            </a:pPr>
            <a:r>
              <a:rPr lang="en-US" sz="2800" b="0" i="0" u="none" strike="noStrike" dirty="0">
                <a:effectLst/>
                <a:latin typeface="Arial" panose="020B0604020202020204" pitchFamily="34" charset="0"/>
              </a:rPr>
              <a:t>We have done minimal exploration in Non-</a:t>
            </a:r>
            <a:r>
              <a:rPr lang="en-US" sz="2800" b="0" i="0" u="none" strike="noStrike" dirty="0" err="1">
                <a:effectLst/>
                <a:latin typeface="Arial" panose="020B0604020202020204" pitchFamily="34" charset="0"/>
              </a:rPr>
              <a:t>Cimp</a:t>
            </a:r>
            <a:r>
              <a:rPr lang="en-US" sz="2800" b="0" i="0" u="none" strike="noStrike" dirty="0">
                <a:effectLst/>
                <a:latin typeface="Arial" panose="020B0604020202020204" pitchFamily="34" charset="0"/>
              </a:rPr>
              <a:t>+</a:t>
            </a:r>
          </a:p>
          <a:p>
            <a:pPr lvl="1" fontAlgn="b">
              <a:spcBef>
                <a:spcPts val="0"/>
              </a:spcBef>
            </a:pPr>
            <a:r>
              <a:rPr lang="en-US" sz="2800" b="0" i="0" u="none" strike="noStrike" dirty="0">
                <a:effectLst/>
                <a:latin typeface="Arial" panose="020B0604020202020204" pitchFamily="34" charset="0"/>
              </a:rPr>
              <a:t>This includes PPP21RA, PIK3CA, and many others.</a:t>
            </a:r>
          </a:p>
          <a:p>
            <a:pPr lvl="1" fontAlgn="b">
              <a:spcBef>
                <a:spcPts val="0"/>
              </a:spcBef>
            </a:pPr>
            <a:r>
              <a:rPr lang="en-US" sz="2800" dirty="0">
                <a:latin typeface="Arial" panose="020B0604020202020204" pitchFamily="34" charset="0"/>
              </a:rPr>
              <a:t>I believe we have found 20 – 30% of all interesting Non-</a:t>
            </a:r>
            <a:r>
              <a:rPr lang="en-US" sz="2800" dirty="0" err="1">
                <a:latin typeface="Arial" panose="020B0604020202020204" pitchFamily="34" charset="0"/>
              </a:rPr>
              <a:t>cimp</a:t>
            </a:r>
            <a:r>
              <a:rPr lang="en-US" sz="2800" dirty="0">
                <a:latin typeface="Arial" panose="020B0604020202020204" pitchFamily="34" charset="0"/>
              </a:rPr>
              <a:t>+ mutations.</a:t>
            </a:r>
          </a:p>
          <a:p>
            <a:pPr marL="457200" lvl="1" indent="0" fontAlgn="b">
              <a:spcBef>
                <a:spcPts val="0"/>
              </a:spcBef>
              <a:buNone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33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4CE4-8844-4DA7-95AB-3152174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of Correlations (only cimp+)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E258330-259C-4BBE-996D-0DB7522CE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2" y="1825624"/>
            <a:ext cx="7121770" cy="5032375"/>
          </a:xfrm>
        </p:spPr>
      </p:pic>
    </p:spTree>
    <p:extLst>
      <p:ext uri="{BB962C8B-B14F-4D97-AF65-F5344CB8AC3E}">
        <p14:creationId xmlns:p14="http://schemas.microsoft.com/office/powerpoint/2010/main" val="119232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47AF-64BC-4088-9179-900F6CFBF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Correlation Heatmap (75 Samples / only cimp+)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83B39EF-BE78-41D8-8257-E44D180B8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45755"/>
              </p:ext>
            </p:extLst>
          </p:nvPr>
        </p:nvGraphicFramePr>
        <p:xfrm>
          <a:off x="4423542" y="1594577"/>
          <a:ext cx="728955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55">
                  <a:extLst>
                    <a:ext uri="{9D8B030D-6E8A-4147-A177-3AD203B41FA5}">
                      <a16:colId xmlns:a16="http://schemas.microsoft.com/office/drawing/2014/main" val="4033652134"/>
                    </a:ext>
                  </a:extLst>
                </a:gridCol>
              </a:tblGrid>
              <a:tr h="3614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Box1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54470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C3F6AD-5C6D-49E6-8E03-02C71CD3C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15531"/>
              </p:ext>
            </p:extLst>
          </p:nvPr>
        </p:nvGraphicFramePr>
        <p:xfrm>
          <a:off x="5148431" y="2273955"/>
          <a:ext cx="659415" cy="394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9415">
                  <a:extLst>
                    <a:ext uri="{9D8B030D-6E8A-4147-A177-3AD203B41FA5}">
                      <a16:colId xmlns:a16="http://schemas.microsoft.com/office/drawing/2014/main" val="2744874106"/>
                    </a:ext>
                  </a:extLst>
                </a:gridCol>
              </a:tblGrid>
              <a:tr h="39471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Box2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390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EEF8D4B-63EB-4EBF-87FB-64F51F07F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850566"/>
              </p:ext>
            </p:extLst>
          </p:nvPr>
        </p:nvGraphicFramePr>
        <p:xfrm>
          <a:off x="5772659" y="3111541"/>
          <a:ext cx="659415" cy="394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9415">
                  <a:extLst>
                    <a:ext uri="{9D8B030D-6E8A-4147-A177-3AD203B41FA5}">
                      <a16:colId xmlns:a16="http://schemas.microsoft.com/office/drawing/2014/main" val="2744874106"/>
                    </a:ext>
                  </a:extLst>
                </a:gridCol>
              </a:tblGrid>
              <a:tr h="39471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Box3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390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474C8D85-B2E8-4E29-981D-D7CF8F5EDACE}"/>
              </a:ext>
            </a:extLst>
          </p:cNvPr>
          <p:cNvSpPr/>
          <p:nvPr/>
        </p:nvSpPr>
        <p:spPr>
          <a:xfrm>
            <a:off x="3442996" y="1539551"/>
            <a:ext cx="802433" cy="75578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443761-DD3F-4C93-A648-9E257F55F362}"/>
              </a:ext>
            </a:extLst>
          </p:cNvPr>
          <p:cNvSpPr/>
          <p:nvPr/>
        </p:nvSpPr>
        <p:spPr>
          <a:xfrm>
            <a:off x="4245429" y="2295331"/>
            <a:ext cx="874259" cy="828058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544052-38BD-4184-A580-CE7BB29CD4C8}"/>
              </a:ext>
            </a:extLst>
          </p:cNvPr>
          <p:cNvSpPr/>
          <p:nvPr/>
        </p:nvSpPr>
        <p:spPr>
          <a:xfrm>
            <a:off x="5119688" y="3123389"/>
            <a:ext cx="619125" cy="541355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AD4DB8D7-107D-4E73-85CF-8E093F0B1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17" y="1619063"/>
            <a:ext cx="6974365" cy="52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0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2A2BAB-C6C1-4850-B550-4D11F0B03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65" y="506027"/>
            <a:ext cx="6765635" cy="635197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BC56907-105B-4FCA-939C-0E614C1C9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27"/>
            <a:ext cx="5757613" cy="6351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4DC9F-4C0C-4743-9CE9-5658E411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Samples					</a:t>
            </a:r>
            <a:r>
              <a:rPr lang="en-US" dirty="0" err="1"/>
              <a:t>Cimp</a:t>
            </a:r>
            <a:r>
              <a:rPr lang="en-US" dirty="0"/>
              <a:t>+ Samples</a:t>
            </a:r>
          </a:p>
        </p:txBody>
      </p:sp>
    </p:spTree>
    <p:extLst>
      <p:ext uri="{BB962C8B-B14F-4D97-AF65-F5344CB8AC3E}">
        <p14:creationId xmlns:p14="http://schemas.microsoft.com/office/powerpoint/2010/main" val="3961594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081A-FDA0-4B27-9278-13179747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– Means Clustering</a:t>
            </a:r>
            <a:br>
              <a:rPr lang="en-US" dirty="0"/>
            </a:br>
            <a:r>
              <a:rPr lang="en-US" dirty="0"/>
              <a:t>Research Question Answered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9CDD-3E76-42EB-ABB0-81F6B408F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 lnSpcReduction="10000"/>
          </a:bodyPr>
          <a:lstStyle/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3600" dirty="0">
                <a:effectLst/>
                <a:latin typeface="Calibri" panose="020F0502020204030204" pitchFamily="34" charset="0"/>
              </a:rPr>
              <a:t>I believe this one assists in answering question numbers 1 and 2.</a:t>
            </a: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sz="3600" dirty="0">
              <a:effectLst/>
              <a:latin typeface="Calibri" panose="020F0502020204030204" pitchFamily="34" charset="0"/>
            </a:endParaRP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3600" dirty="0">
                <a:effectLst/>
                <a:latin typeface="Calibri" panose="020F0502020204030204" pitchFamily="34" charset="0"/>
              </a:rPr>
              <a:t>For 1 it may show new and interesting genes at the center of clusters. This would also help with number 2 by showing us features that are closely related.</a:t>
            </a: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sz="3600" dirty="0">
              <a:effectLst/>
              <a:latin typeface="Calibri" panose="020F0502020204030204" pitchFamily="34" charset="0"/>
            </a:endParaRP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3600" dirty="0">
                <a:effectLst/>
                <a:latin typeface="Calibri" panose="020F0502020204030204" pitchFamily="34" charset="0"/>
              </a:rPr>
              <a:t>This may help us give a better understanding of the relationships of the features.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87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7E38A4-14A8-4E21-A6D7-17B4870AE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92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A6A5-588D-4E9B-A59E-8A76EDE6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– </a:t>
            </a:r>
            <a:r>
              <a:rPr lang="en-US"/>
              <a:t>Means Clustering</a:t>
            </a:r>
            <a:br>
              <a:rPr lang="en-US"/>
            </a:br>
            <a:r>
              <a:rPr lang="en-US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536B5-E2EB-4C29-86F3-A0647194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Packages: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/>
              <a:t>Random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Seaborn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Mutfeats.csv (Cimp+)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30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081A-FDA0-4B27-9278-13179747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</a:t>
            </a:r>
            <a:br>
              <a:rPr lang="en-US" dirty="0"/>
            </a:br>
            <a:r>
              <a:rPr lang="en-US" dirty="0"/>
              <a:t>Research Question Answered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9CDD-3E76-42EB-ABB0-81F6B408F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3600" dirty="0">
                <a:effectLst/>
                <a:latin typeface="Calibri" panose="020F0502020204030204" pitchFamily="34" charset="0"/>
              </a:rPr>
              <a:t>I believe this one assists in answering question number 2.</a:t>
            </a: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sz="3600" dirty="0">
              <a:effectLst/>
              <a:latin typeface="Calibri" panose="020F0502020204030204" pitchFamily="34" charset="0"/>
            </a:endParaRP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3600" dirty="0">
                <a:effectLst/>
                <a:latin typeface="Calibri" panose="020F0502020204030204" pitchFamily="34" charset="0"/>
              </a:rPr>
              <a:t>This can help by giving other ways of viewing data relationships outside of correlation value.</a:t>
            </a: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sz="3600" dirty="0">
              <a:effectLst/>
              <a:latin typeface="Calibri" panose="020F0502020204030204" pitchFamily="34" charset="0"/>
            </a:endParaRP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3600" dirty="0">
                <a:effectLst/>
                <a:latin typeface="Calibri" panose="020F0502020204030204" pitchFamily="34" charset="0"/>
              </a:rPr>
              <a:t>This may or may not provide relevant information, further analysis will show how helpful this measure will be.</a:t>
            </a:r>
          </a:p>
        </p:txBody>
      </p:sp>
    </p:spTree>
    <p:extLst>
      <p:ext uri="{BB962C8B-B14F-4D97-AF65-F5344CB8AC3E}">
        <p14:creationId xmlns:p14="http://schemas.microsoft.com/office/powerpoint/2010/main" val="3475923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2F88-98EC-4D95-BBE7-48F514D3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</a:t>
            </a:r>
          </a:p>
        </p:txBody>
      </p:sp>
    </p:spTree>
    <p:extLst>
      <p:ext uri="{BB962C8B-B14F-4D97-AF65-F5344CB8AC3E}">
        <p14:creationId xmlns:p14="http://schemas.microsoft.com/office/powerpoint/2010/main" val="1908600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A6A5-588D-4E9B-A59E-8A76EDE6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</a:t>
            </a:r>
            <a:br>
              <a:rPr lang="en-US" dirty="0"/>
            </a:br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536B5-E2EB-4C29-86F3-A0647194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Packages: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Seaborn</a:t>
            </a:r>
          </a:p>
          <a:p>
            <a:pPr lvl="1"/>
            <a:r>
              <a:rPr lang="en-US" dirty="0" err="1"/>
              <a:t>Matplotlib.pyploy</a:t>
            </a:r>
            <a:endParaRPr lang="en-US" dirty="0"/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Mutfeats.csv (300 Features)</a:t>
            </a:r>
          </a:p>
        </p:txBody>
      </p:sp>
    </p:spTree>
    <p:extLst>
      <p:ext uri="{BB962C8B-B14F-4D97-AF65-F5344CB8AC3E}">
        <p14:creationId xmlns:p14="http://schemas.microsoft.com/office/powerpoint/2010/main" val="159734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081A-FDA0-4B27-9278-13179747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Upset Plot</a:t>
            </a:r>
            <a:br>
              <a:rPr lang="en-US" dirty="0"/>
            </a:br>
            <a:r>
              <a:rPr lang="en-US" dirty="0"/>
              <a:t>Research Question Answered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A9CDD-3E76-42EB-ABB0-81F6B408F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3600" dirty="0">
                <a:effectLst/>
                <a:latin typeface="Calibri" panose="020F0502020204030204" pitchFamily="34" charset="0"/>
              </a:rPr>
              <a:t>I believe this one assists in answering question number 2.</a:t>
            </a: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sz="3600" dirty="0">
              <a:effectLst/>
              <a:latin typeface="Calibri" panose="020F0502020204030204" pitchFamily="34" charset="0"/>
            </a:endParaRP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3600" dirty="0">
                <a:effectLst/>
                <a:latin typeface="Calibri" panose="020F0502020204030204" pitchFamily="34" charset="0"/>
              </a:rPr>
              <a:t>This helps by giving a clear graphic to show the relationship between features.</a:t>
            </a: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sz="3600" dirty="0">
              <a:effectLst/>
              <a:latin typeface="Calibri" panose="020F0502020204030204" pitchFamily="34" charset="0"/>
            </a:endParaRPr>
          </a:p>
          <a:p>
            <a:pPr marL="742950" marR="0" indent="-74295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3600" dirty="0">
                <a:effectLst/>
                <a:latin typeface="Calibri" panose="020F0502020204030204" pitchFamily="34" charset="0"/>
              </a:rPr>
              <a:t>This may help give us a better understanding of the relationships of the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08DC-BE13-4573-AE6E-232FCAE2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1E44-F085-4821-9500-678EAA5D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What relationships exist among the mutations?</a:t>
            </a:r>
          </a:p>
          <a:p>
            <a:pPr lvl="1"/>
            <a:r>
              <a:rPr lang="en-US" sz="2800" dirty="0"/>
              <a:t>We have investigated the correlation of mutations in the dataset</a:t>
            </a:r>
          </a:p>
          <a:p>
            <a:pPr lvl="1"/>
            <a:r>
              <a:rPr lang="en-US" sz="2800" dirty="0"/>
              <a:t>In the future we will look at the biological relationships to help draw better conclusions. </a:t>
            </a:r>
          </a:p>
          <a:p>
            <a:pPr lvl="1"/>
            <a:r>
              <a:rPr lang="en-US" sz="2800" dirty="0">
                <a:latin typeface="Arial" panose="020B0604020202020204" pitchFamily="34" charset="0"/>
              </a:rPr>
              <a:t>I believe we are 50% through researching </a:t>
            </a:r>
            <a:r>
              <a:rPr lang="en-US" sz="2800" dirty="0" err="1">
                <a:latin typeface="Arial" panose="020B0604020202020204" pitchFamily="34" charset="0"/>
              </a:rPr>
              <a:t>cimp</a:t>
            </a:r>
            <a:r>
              <a:rPr lang="en-US" sz="2800" dirty="0">
                <a:latin typeface="Arial" panose="020B0604020202020204" pitchFamily="34" charset="0"/>
              </a:rPr>
              <a:t>+ relationships.</a:t>
            </a:r>
          </a:p>
          <a:p>
            <a:pPr lvl="1"/>
            <a:r>
              <a:rPr lang="en-US" sz="2800" dirty="0">
                <a:latin typeface="Arial" panose="020B0604020202020204" pitchFamily="34" charset="0"/>
              </a:rPr>
              <a:t>I believe we are 10% through researching Non-</a:t>
            </a:r>
            <a:r>
              <a:rPr lang="en-US" sz="2800" dirty="0" err="1">
                <a:latin typeface="Arial" panose="020B0604020202020204" pitchFamily="34" charset="0"/>
              </a:rPr>
              <a:t>cimp</a:t>
            </a:r>
            <a:r>
              <a:rPr lang="en-US" sz="2800" dirty="0">
                <a:latin typeface="Arial" panose="020B0604020202020204" pitchFamily="34" charset="0"/>
              </a:rPr>
              <a:t>+ relationships.</a:t>
            </a:r>
          </a:p>
          <a:p>
            <a:pPr lvl="1"/>
            <a:endParaRPr lang="en-US" sz="2400" dirty="0">
              <a:latin typeface="Arial" panose="020B0604020202020204" pitchFamily="34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58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E449011-5F0D-47EE-8C96-4D193E103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9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DC94A-F64D-4A4D-BFE2-65D40AD5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Upset Plot</a:t>
            </a:r>
            <a:br>
              <a:rPr lang="en-US" dirty="0"/>
            </a:br>
            <a:r>
              <a:rPr lang="en-US" sz="1000" dirty="0"/>
              <a:t>Made with: https://gehlenborglab.shinyapps.io/upsetr/</a:t>
            </a:r>
          </a:p>
        </p:txBody>
      </p:sp>
    </p:spTree>
    <p:extLst>
      <p:ext uri="{BB962C8B-B14F-4D97-AF65-F5344CB8AC3E}">
        <p14:creationId xmlns:p14="http://schemas.microsoft.com/office/powerpoint/2010/main" val="2076436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A6A5-588D-4E9B-A59E-8A76EDE6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Upset Plot</a:t>
            </a:r>
            <a:br>
              <a:rPr lang="en-US" dirty="0"/>
            </a:br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536B5-E2EB-4C29-86F3-A0647194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Made with: https://gehlenborglab.shinyapps.io/upsetr/ 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Mutfeats.csv (300 features)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4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0788-A209-410A-9DFE-B4132830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1C8D4BE-CE8A-4C1D-8FC9-A667ED422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122657"/>
              </p:ext>
            </p:extLst>
          </p:nvPr>
        </p:nvGraphicFramePr>
        <p:xfrm>
          <a:off x="256465" y="3214292"/>
          <a:ext cx="1572335" cy="15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5">
                  <a:extLst>
                    <a:ext uri="{9D8B030D-6E8A-4147-A177-3AD203B41FA5}">
                      <a16:colId xmlns:a16="http://schemas.microsoft.com/office/drawing/2014/main" val="2329439143"/>
                    </a:ext>
                  </a:extLst>
                </a:gridCol>
              </a:tblGrid>
              <a:tr h="1508630">
                <a:tc>
                  <a:txBody>
                    <a:bodyPr/>
                    <a:lstStyle/>
                    <a:p>
                      <a:r>
                        <a:rPr lang="en-US" dirty="0"/>
                        <a:t>108 </a:t>
                      </a:r>
                      <a:r>
                        <a:rPr lang="en-US" dirty="0" err="1"/>
                        <a:t>Cimp</a:t>
                      </a:r>
                      <a:r>
                        <a:rPr lang="en-US" dirty="0"/>
                        <a:t>+</a:t>
                      </a:r>
                    </a:p>
                    <a:p>
                      <a:r>
                        <a:rPr lang="en-US" dirty="0"/>
                        <a:t>21K key genes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194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84F3BF6-9141-40A3-9131-E0047A06B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79953"/>
              </p:ext>
            </p:extLst>
          </p:nvPr>
        </p:nvGraphicFramePr>
        <p:xfrm>
          <a:off x="2353074" y="1637701"/>
          <a:ext cx="1572335" cy="15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5">
                  <a:extLst>
                    <a:ext uri="{9D8B030D-6E8A-4147-A177-3AD203B41FA5}">
                      <a16:colId xmlns:a16="http://schemas.microsoft.com/office/drawing/2014/main" val="2329439143"/>
                    </a:ext>
                  </a:extLst>
                </a:gridCol>
              </a:tblGrid>
              <a:tr h="1508630"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194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06C88348-EF23-467B-B626-A7A6B1998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194616"/>
              </p:ext>
            </p:extLst>
          </p:nvPr>
        </p:nvGraphicFramePr>
        <p:xfrm>
          <a:off x="2353073" y="3214292"/>
          <a:ext cx="1572335" cy="15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5">
                  <a:extLst>
                    <a:ext uri="{9D8B030D-6E8A-4147-A177-3AD203B41FA5}">
                      <a16:colId xmlns:a16="http://schemas.microsoft.com/office/drawing/2014/main" val="2329439143"/>
                    </a:ext>
                  </a:extLst>
                </a:gridCol>
              </a:tblGrid>
              <a:tr h="1508630"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194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28A9FBCF-D16A-4E67-90A1-062E9CC6A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542517"/>
              </p:ext>
            </p:extLst>
          </p:nvPr>
        </p:nvGraphicFramePr>
        <p:xfrm>
          <a:off x="2353072" y="4790883"/>
          <a:ext cx="1572335" cy="15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5">
                  <a:extLst>
                    <a:ext uri="{9D8B030D-6E8A-4147-A177-3AD203B41FA5}">
                      <a16:colId xmlns:a16="http://schemas.microsoft.com/office/drawing/2014/main" val="2329439143"/>
                    </a:ext>
                  </a:extLst>
                </a:gridCol>
              </a:tblGrid>
              <a:tr h="1508630">
                <a:tc>
                  <a:txBody>
                    <a:bodyPr/>
                    <a:lstStyle/>
                    <a:p>
                      <a:r>
                        <a:rPr lang="en-US" dirty="0"/>
                        <a:t>Group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194"/>
                  </a:ext>
                </a:extLst>
              </a:tr>
            </a:tbl>
          </a:graphicData>
        </a:graphic>
      </p:graphicFrame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981CC9BB-B4F3-47D0-8982-C4484C5BB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86692"/>
              </p:ext>
            </p:extLst>
          </p:nvPr>
        </p:nvGraphicFramePr>
        <p:xfrm>
          <a:off x="5176912" y="3214292"/>
          <a:ext cx="1572335" cy="15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5">
                  <a:extLst>
                    <a:ext uri="{9D8B030D-6E8A-4147-A177-3AD203B41FA5}">
                      <a16:colId xmlns:a16="http://schemas.microsoft.com/office/drawing/2014/main" val="2329439143"/>
                    </a:ext>
                  </a:extLst>
                </a:gridCol>
              </a:tblGrid>
              <a:tr h="1508630">
                <a:tc>
                  <a:txBody>
                    <a:bodyPr/>
                    <a:lstStyle/>
                    <a:p>
                      <a:r>
                        <a:rPr lang="en-US" dirty="0"/>
                        <a:t>Normalize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194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593D94-0DC8-4246-BF8B-CBD1536F0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656801"/>
              </p:ext>
            </p:extLst>
          </p:nvPr>
        </p:nvGraphicFramePr>
        <p:xfrm>
          <a:off x="7781767" y="1637701"/>
          <a:ext cx="1572335" cy="15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5">
                  <a:extLst>
                    <a:ext uri="{9D8B030D-6E8A-4147-A177-3AD203B41FA5}">
                      <a16:colId xmlns:a16="http://schemas.microsoft.com/office/drawing/2014/main" val="2329439143"/>
                    </a:ext>
                  </a:extLst>
                </a:gridCol>
              </a:tblGrid>
              <a:tr h="1508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– expr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genes in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Group 1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194"/>
                  </a:ext>
                </a:extLst>
              </a:tr>
            </a:tbl>
          </a:graphicData>
        </a:graphic>
      </p:graphicFrame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05771D0D-B252-47F9-A492-3E72F142B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970674"/>
              </p:ext>
            </p:extLst>
          </p:nvPr>
        </p:nvGraphicFramePr>
        <p:xfrm>
          <a:off x="10141749" y="1637701"/>
          <a:ext cx="1572335" cy="15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5">
                  <a:extLst>
                    <a:ext uri="{9D8B030D-6E8A-4147-A177-3AD203B41FA5}">
                      <a16:colId xmlns:a16="http://schemas.microsoft.com/office/drawing/2014/main" val="2329439143"/>
                    </a:ext>
                  </a:extLst>
                </a:gridCol>
              </a:tblGrid>
              <a:tr h="1508630">
                <a:tc>
                  <a:txBody>
                    <a:bodyPr/>
                    <a:lstStyle/>
                    <a:p>
                      <a:r>
                        <a:rPr lang="en-US" dirty="0"/>
                        <a:t>Pathway</a:t>
                      </a:r>
                    </a:p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194"/>
                  </a:ext>
                </a:extLst>
              </a:tr>
            </a:tbl>
          </a:graphicData>
        </a:graphic>
      </p:graphicFrame>
      <p:graphicFrame>
        <p:nvGraphicFramePr>
          <p:cNvPr id="29" name="Table 3">
            <a:extLst>
              <a:ext uri="{FF2B5EF4-FFF2-40B4-BE49-F238E27FC236}">
                <a16:creationId xmlns:a16="http://schemas.microsoft.com/office/drawing/2014/main" id="{AD159C28-7EE5-48B4-99C5-DD66AFFD1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673061"/>
              </p:ext>
            </p:extLst>
          </p:nvPr>
        </p:nvGraphicFramePr>
        <p:xfrm>
          <a:off x="10141748" y="3214292"/>
          <a:ext cx="1572335" cy="15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5">
                  <a:extLst>
                    <a:ext uri="{9D8B030D-6E8A-4147-A177-3AD203B41FA5}">
                      <a16:colId xmlns:a16="http://schemas.microsoft.com/office/drawing/2014/main" val="2329439143"/>
                    </a:ext>
                  </a:extLst>
                </a:gridCol>
              </a:tblGrid>
              <a:tr h="1508630">
                <a:tc>
                  <a:txBody>
                    <a:bodyPr/>
                    <a:lstStyle/>
                    <a:p>
                      <a:r>
                        <a:rPr lang="en-US" dirty="0"/>
                        <a:t>Pathway</a:t>
                      </a:r>
                    </a:p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194"/>
                  </a:ext>
                </a:extLst>
              </a:tr>
            </a:tbl>
          </a:graphicData>
        </a:graphic>
      </p:graphicFrame>
      <p:graphicFrame>
        <p:nvGraphicFramePr>
          <p:cNvPr id="31" name="Table 3">
            <a:extLst>
              <a:ext uri="{FF2B5EF4-FFF2-40B4-BE49-F238E27FC236}">
                <a16:creationId xmlns:a16="http://schemas.microsoft.com/office/drawing/2014/main" id="{CDED2C77-8ECC-4EAA-AE37-1916ABF31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562545"/>
              </p:ext>
            </p:extLst>
          </p:nvPr>
        </p:nvGraphicFramePr>
        <p:xfrm>
          <a:off x="10141749" y="4790883"/>
          <a:ext cx="1572335" cy="15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5">
                  <a:extLst>
                    <a:ext uri="{9D8B030D-6E8A-4147-A177-3AD203B41FA5}">
                      <a16:colId xmlns:a16="http://schemas.microsoft.com/office/drawing/2014/main" val="2329439143"/>
                    </a:ext>
                  </a:extLst>
                </a:gridCol>
              </a:tblGrid>
              <a:tr h="1508630">
                <a:tc>
                  <a:txBody>
                    <a:bodyPr/>
                    <a:lstStyle/>
                    <a:p>
                      <a:r>
                        <a:rPr lang="en-US" dirty="0"/>
                        <a:t>Pathway</a:t>
                      </a:r>
                    </a:p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194"/>
                  </a:ext>
                </a:extLst>
              </a:tr>
            </a:tbl>
          </a:graphicData>
        </a:graphic>
      </p:graphicFrame>
      <p:graphicFrame>
        <p:nvGraphicFramePr>
          <p:cNvPr id="33" name="Table 3">
            <a:extLst>
              <a:ext uri="{FF2B5EF4-FFF2-40B4-BE49-F238E27FC236}">
                <a16:creationId xmlns:a16="http://schemas.microsoft.com/office/drawing/2014/main" id="{8D1B2E0C-09C6-48DD-A3D8-7474E15B7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12851"/>
              </p:ext>
            </p:extLst>
          </p:nvPr>
        </p:nvGraphicFramePr>
        <p:xfrm>
          <a:off x="7781768" y="3214292"/>
          <a:ext cx="1572335" cy="15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5">
                  <a:extLst>
                    <a:ext uri="{9D8B030D-6E8A-4147-A177-3AD203B41FA5}">
                      <a16:colId xmlns:a16="http://schemas.microsoft.com/office/drawing/2014/main" val="2329439143"/>
                    </a:ext>
                  </a:extLst>
                </a:gridCol>
              </a:tblGrid>
              <a:tr h="1508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– expr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genes in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Group 2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194"/>
                  </a:ext>
                </a:extLst>
              </a:tr>
            </a:tbl>
          </a:graphicData>
        </a:graphic>
      </p:graphicFrame>
      <p:graphicFrame>
        <p:nvGraphicFramePr>
          <p:cNvPr id="35" name="Table 3">
            <a:extLst>
              <a:ext uri="{FF2B5EF4-FFF2-40B4-BE49-F238E27FC236}">
                <a16:creationId xmlns:a16="http://schemas.microsoft.com/office/drawing/2014/main" id="{24BE6DAE-7018-40C5-B391-E5F93FD0D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850298"/>
              </p:ext>
            </p:extLst>
          </p:nvPr>
        </p:nvGraphicFramePr>
        <p:xfrm>
          <a:off x="7781769" y="4790883"/>
          <a:ext cx="1572335" cy="150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35">
                  <a:extLst>
                    <a:ext uri="{9D8B030D-6E8A-4147-A177-3AD203B41FA5}">
                      <a16:colId xmlns:a16="http://schemas.microsoft.com/office/drawing/2014/main" val="2329439143"/>
                    </a:ext>
                  </a:extLst>
                </a:gridCol>
              </a:tblGrid>
              <a:tr h="1508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– expr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genes in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Group 3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194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A2565BF-8137-4062-A8D8-693B77024DE3}"/>
              </a:ext>
            </a:extLst>
          </p:cNvPr>
          <p:cNvCxnSpPr/>
          <p:nvPr/>
        </p:nvCxnSpPr>
        <p:spPr>
          <a:xfrm>
            <a:off x="1890944" y="3835153"/>
            <a:ext cx="381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F2FCA3-3B63-457D-BACF-1F5E4D7DDA11}"/>
              </a:ext>
            </a:extLst>
          </p:cNvPr>
          <p:cNvCxnSpPr>
            <a:cxnSpLocks/>
          </p:cNvCxnSpPr>
          <p:nvPr/>
        </p:nvCxnSpPr>
        <p:spPr>
          <a:xfrm>
            <a:off x="1909190" y="3835153"/>
            <a:ext cx="363493" cy="164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327951-5463-4300-92B1-A1F3FDDD8609}"/>
              </a:ext>
            </a:extLst>
          </p:cNvPr>
          <p:cNvCxnSpPr>
            <a:cxnSpLocks/>
          </p:cNvCxnSpPr>
          <p:nvPr/>
        </p:nvCxnSpPr>
        <p:spPr>
          <a:xfrm flipV="1">
            <a:off x="1900312" y="2418509"/>
            <a:ext cx="372371" cy="141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5E455A-EFA7-46B0-BD47-DC88E1140440}"/>
              </a:ext>
            </a:extLst>
          </p:cNvPr>
          <p:cNvCxnSpPr>
            <a:cxnSpLocks/>
          </p:cNvCxnSpPr>
          <p:nvPr/>
        </p:nvCxnSpPr>
        <p:spPr>
          <a:xfrm flipV="1">
            <a:off x="3958205" y="3902246"/>
            <a:ext cx="1128700" cy="172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ACCBAF-154B-47DB-9253-1147630E37AB}"/>
              </a:ext>
            </a:extLst>
          </p:cNvPr>
          <p:cNvCxnSpPr>
            <a:cxnSpLocks/>
          </p:cNvCxnSpPr>
          <p:nvPr/>
        </p:nvCxnSpPr>
        <p:spPr>
          <a:xfrm>
            <a:off x="3958205" y="2428554"/>
            <a:ext cx="1128700" cy="126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7072D7F-863C-490D-A62F-0DF45C43B2C7}"/>
              </a:ext>
            </a:extLst>
          </p:cNvPr>
          <p:cNvCxnSpPr>
            <a:cxnSpLocks/>
          </p:cNvCxnSpPr>
          <p:nvPr/>
        </p:nvCxnSpPr>
        <p:spPr>
          <a:xfrm>
            <a:off x="3979282" y="3797678"/>
            <a:ext cx="1140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3226A26-A23B-483B-96EE-4A7EC714A9E6}"/>
              </a:ext>
            </a:extLst>
          </p:cNvPr>
          <p:cNvCxnSpPr>
            <a:cxnSpLocks/>
          </p:cNvCxnSpPr>
          <p:nvPr/>
        </p:nvCxnSpPr>
        <p:spPr>
          <a:xfrm>
            <a:off x="3950072" y="2428554"/>
            <a:ext cx="3693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D10995-ECA3-47ED-93F5-E7433A9731A2}"/>
              </a:ext>
            </a:extLst>
          </p:cNvPr>
          <p:cNvCxnSpPr>
            <a:cxnSpLocks/>
          </p:cNvCxnSpPr>
          <p:nvPr/>
        </p:nvCxnSpPr>
        <p:spPr>
          <a:xfrm>
            <a:off x="4005796" y="5629923"/>
            <a:ext cx="3637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3FDA004-FFC2-4520-ACA5-D5A9F72CCAC9}"/>
              </a:ext>
            </a:extLst>
          </p:cNvPr>
          <p:cNvSpPr/>
          <p:nvPr/>
        </p:nvSpPr>
        <p:spPr>
          <a:xfrm>
            <a:off x="4012707" y="2636529"/>
            <a:ext cx="3746376" cy="1171991"/>
          </a:xfrm>
          <a:custGeom>
            <a:avLst/>
            <a:gdLst>
              <a:gd name="connsiteX0" fmla="*/ 0 w 3746376"/>
              <a:gd name="connsiteY0" fmla="*/ 1171991 h 1171991"/>
              <a:gd name="connsiteX1" fmla="*/ 1651246 w 3746376"/>
              <a:gd name="connsiteY1" fmla="*/ 139 h 1171991"/>
              <a:gd name="connsiteX2" fmla="*/ 3746376 w 3746376"/>
              <a:gd name="connsiteY2" fmla="*/ 1092092 h 117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6376" h="1171991">
                <a:moveTo>
                  <a:pt x="0" y="1171991"/>
                </a:moveTo>
                <a:cubicBezTo>
                  <a:pt x="513425" y="592723"/>
                  <a:pt x="1026850" y="13456"/>
                  <a:pt x="1651246" y="139"/>
                </a:cubicBezTo>
                <a:cubicBezTo>
                  <a:pt x="2275642" y="-13178"/>
                  <a:pt x="3444535" y="930814"/>
                  <a:pt x="3746376" y="1092092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E5E5BB-759E-42D0-B5FB-BCACA54C650E}"/>
              </a:ext>
            </a:extLst>
          </p:cNvPr>
          <p:cNvCxnSpPr>
            <a:cxnSpLocks/>
          </p:cNvCxnSpPr>
          <p:nvPr/>
        </p:nvCxnSpPr>
        <p:spPr>
          <a:xfrm>
            <a:off x="9500096" y="2287991"/>
            <a:ext cx="447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B66750-F68D-45CB-8067-88351CBFD938}"/>
              </a:ext>
            </a:extLst>
          </p:cNvPr>
          <p:cNvCxnSpPr>
            <a:cxnSpLocks/>
          </p:cNvCxnSpPr>
          <p:nvPr/>
        </p:nvCxnSpPr>
        <p:spPr>
          <a:xfrm>
            <a:off x="9500095" y="3816428"/>
            <a:ext cx="447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F020EF-E8F9-481B-A8C2-51423CC9C016}"/>
              </a:ext>
            </a:extLst>
          </p:cNvPr>
          <p:cNvCxnSpPr>
            <a:cxnSpLocks/>
          </p:cNvCxnSpPr>
          <p:nvPr/>
        </p:nvCxnSpPr>
        <p:spPr>
          <a:xfrm>
            <a:off x="9500095" y="5479706"/>
            <a:ext cx="447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60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B1EE70-16D8-47F1-82A3-B54695250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12" y="711493"/>
            <a:ext cx="8382086" cy="61465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847AF-64BC-4088-9179-900F6CFBF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9" y="290300"/>
            <a:ext cx="11622985" cy="1325563"/>
          </a:xfrm>
        </p:spPr>
        <p:txBody>
          <a:bodyPr/>
          <a:lstStyle/>
          <a:p>
            <a:r>
              <a:rPr lang="en-US" dirty="0"/>
              <a:t>Correlation Heatmap (300 Samples / only cimp+)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83B39EF-BE78-41D8-8257-E44D180B880C}"/>
              </a:ext>
            </a:extLst>
          </p:cNvPr>
          <p:cNvGraphicFramePr>
            <a:graphicFrameLocks noGrp="1"/>
          </p:cNvGraphicFramePr>
          <p:nvPr/>
        </p:nvGraphicFramePr>
        <p:xfrm>
          <a:off x="4423542" y="1594577"/>
          <a:ext cx="728955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55">
                  <a:extLst>
                    <a:ext uri="{9D8B030D-6E8A-4147-A177-3AD203B41FA5}">
                      <a16:colId xmlns:a16="http://schemas.microsoft.com/office/drawing/2014/main" val="4033652134"/>
                    </a:ext>
                  </a:extLst>
                </a:gridCol>
              </a:tblGrid>
              <a:tr h="3614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Box1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54470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C3F6AD-5C6D-49E6-8E03-02C71CD3C320}"/>
              </a:ext>
            </a:extLst>
          </p:cNvPr>
          <p:cNvGraphicFramePr>
            <a:graphicFrameLocks noGrp="1"/>
          </p:cNvGraphicFramePr>
          <p:nvPr/>
        </p:nvGraphicFramePr>
        <p:xfrm>
          <a:off x="5148431" y="2273955"/>
          <a:ext cx="659415" cy="394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9415">
                  <a:extLst>
                    <a:ext uri="{9D8B030D-6E8A-4147-A177-3AD203B41FA5}">
                      <a16:colId xmlns:a16="http://schemas.microsoft.com/office/drawing/2014/main" val="2744874106"/>
                    </a:ext>
                  </a:extLst>
                </a:gridCol>
              </a:tblGrid>
              <a:tr h="39471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Box2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390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EEF8D4B-63EB-4EBF-87FB-64F51F07F875}"/>
              </a:ext>
            </a:extLst>
          </p:cNvPr>
          <p:cNvGraphicFramePr>
            <a:graphicFrameLocks noGrp="1"/>
          </p:cNvGraphicFramePr>
          <p:nvPr/>
        </p:nvGraphicFramePr>
        <p:xfrm>
          <a:off x="5772659" y="3111541"/>
          <a:ext cx="659415" cy="3947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9415">
                  <a:extLst>
                    <a:ext uri="{9D8B030D-6E8A-4147-A177-3AD203B41FA5}">
                      <a16:colId xmlns:a16="http://schemas.microsoft.com/office/drawing/2014/main" val="2744874106"/>
                    </a:ext>
                  </a:extLst>
                </a:gridCol>
              </a:tblGrid>
              <a:tr h="39471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Box3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390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474C8D85-B2E8-4E29-981D-D7CF8F5EDACE}"/>
              </a:ext>
            </a:extLst>
          </p:cNvPr>
          <p:cNvSpPr/>
          <p:nvPr/>
        </p:nvSpPr>
        <p:spPr>
          <a:xfrm>
            <a:off x="3442996" y="1539551"/>
            <a:ext cx="802433" cy="75578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443761-DD3F-4C93-A648-9E257F55F362}"/>
              </a:ext>
            </a:extLst>
          </p:cNvPr>
          <p:cNvSpPr/>
          <p:nvPr/>
        </p:nvSpPr>
        <p:spPr>
          <a:xfrm>
            <a:off x="4245429" y="2295331"/>
            <a:ext cx="874259" cy="828058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544052-38BD-4184-A580-CE7BB29CD4C8}"/>
              </a:ext>
            </a:extLst>
          </p:cNvPr>
          <p:cNvSpPr/>
          <p:nvPr/>
        </p:nvSpPr>
        <p:spPr>
          <a:xfrm>
            <a:off x="5119688" y="3123389"/>
            <a:ext cx="619125" cy="541355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1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map, person, table&#10;&#10;Description automatically generated">
            <a:extLst>
              <a:ext uri="{FF2B5EF4-FFF2-40B4-BE49-F238E27FC236}">
                <a16:creationId xmlns:a16="http://schemas.microsoft.com/office/drawing/2014/main" id="{54442CB1-7BF6-4C9C-A0F6-F34E0C535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" y="1748765"/>
            <a:ext cx="6385634" cy="5109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D2EF1-B431-4855-A6CF-73825691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Box 1</a:t>
            </a:r>
            <a:br>
              <a:rPr lang="en-US"/>
            </a:br>
            <a:r>
              <a:rPr lang="en-US"/>
              <a:t>(Correlation &gt; 0.4)</a:t>
            </a:r>
            <a:endParaRPr lang="en-US" dirty="0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6E49696B-4CCC-4DB2-B330-1CD390099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87" y="2093844"/>
            <a:ext cx="6038613" cy="452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54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0756E2E-54B8-4EF7-8B56-19B820B96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0" y="1640758"/>
            <a:ext cx="6232125" cy="5217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669CE-1D38-4EC2-A71C-59322C95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Box 2</a:t>
            </a:r>
            <a:br>
              <a:rPr lang="en-US" dirty="0"/>
            </a:br>
            <a:r>
              <a:rPr lang="en-US" dirty="0"/>
              <a:t>(Correlation &gt; 0.45)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B7C5C81-1BCD-419E-ABF1-1CE7A103E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120900"/>
            <a:ext cx="58293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80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person, necklace&#10;&#10;Description automatically generated">
            <a:extLst>
              <a:ext uri="{FF2B5EF4-FFF2-40B4-BE49-F238E27FC236}">
                <a16:creationId xmlns:a16="http://schemas.microsoft.com/office/drawing/2014/main" id="{98221CD9-DED8-46DB-882D-0EB7FD5FC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1099"/>
            <a:ext cx="6096001" cy="4986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420EC-A664-4FDF-A736-EDC70BCE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Box 3</a:t>
            </a:r>
            <a:br>
              <a:rPr lang="en-US" dirty="0"/>
            </a:br>
            <a:r>
              <a:rPr lang="en-US" dirty="0"/>
              <a:t>(Correlation &gt; 0.4)</a:t>
            </a:r>
          </a:p>
        </p:txBody>
      </p:sp>
      <p:pic>
        <p:nvPicPr>
          <p:cNvPr id="8" name="Content Placeholder 7" descr="A picture containing clock&#10;&#10;Description automatically generated">
            <a:extLst>
              <a:ext uri="{FF2B5EF4-FFF2-40B4-BE49-F238E27FC236}">
                <a16:creationId xmlns:a16="http://schemas.microsoft.com/office/drawing/2014/main" id="{6AAC94A9-E763-471E-A0ED-F532D0BA9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85999"/>
            <a:ext cx="6096001" cy="4572001"/>
          </a:xfrm>
        </p:spPr>
      </p:pic>
    </p:spTree>
    <p:extLst>
      <p:ext uri="{BB962C8B-B14F-4D97-AF65-F5344CB8AC3E}">
        <p14:creationId xmlns:p14="http://schemas.microsoft.com/office/powerpoint/2010/main" val="2785557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08B8-207B-4520-B439-240EE2F8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 / Name and color = FP</a:t>
            </a:r>
          </a:p>
        </p:txBody>
      </p:sp>
      <p:pic>
        <p:nvPicPr>
          <p:cNvPr id="8" name="Content Placeholder 7" descr="A picture containing table, light, kitchen, large&#10;&#10;Description automatically generated">
            <a:extLst>
              <a:ext uri="{FF2B5EF4-FFF2-40B4-BE49-F238E27FC236}">
                <a16:creationId xmlns:a16="http://schemas.microsoft.com/office/drawing/2014/main" id="{A43453BD-036F-4D88-A969-A7B31B9F8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3" y="1639887"/>
            <a:ext cx="11145078" cy="5218113"/>
          </a:xfrm>
        </p:spPr>
      </p:pic>
    </p:spTree>
    <p:extLst>
      <p:ext uri="{BB962C8B-B14F-4D97-AF65-F5344CB8AC3E}">
        <p14:creationId xmlns:p14="http://schemas.microsoft.com/office/powerpoint/2010/main" val="2074651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08B8-207B-4520-B439-240EE2F8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 / FP and color = Info Gain</a:t>
            </a:r>
          </a:p>
        </p:txBody>
      </p:sp>
      <p:pic>
        <p:nvPicPr>
          <p:cNvPr id="8" name="Content Placeholder 7" descr="A picture containing large, photo, flying, table&#10;&#10;Description automatically generated">
            <a:extLst>
              <a:ext uri="{FF2B5EF4-FFF2-40B4-BE49-F238E27FC236}">
                <a16:creationId xmlns:a16="http://schemas.microsoft.com/office/drawing/2014/main" id="{EBFCD8BC-EF16-4780-8759-AD665A992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1" y="1653787"/>
            <a:ext cx="11701670" cy="5204213"/>
          </a:xfrm>
        </p:spPr>
      </p:pic>
    </p:spTree>
    <p:extLst>
      <p:ext uri="{BB962C8B-B14F-4D97-AF65-F5344CB8AC3E}">
        <p14:creationId xmlns:p14="http://schemas.microsoft.com/office/powerpoint/2010/main" val="924895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08B8-207B-4520-B439-240EE2F8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 / Info Gain and Color = Difference</a:t>
            </a:r>
          </a:p>
        </p:txBody>
      </p:sp>
      <p:pic>
        <p:nvPicPr>
          <p:cNvPr id="9" name="Content Placeholder 8" descr="A picture containing screenshot, photo, large, people&#10;&#10;Description automatically generated">
            <a:extLst>
              <a:ext uri="{FF2B5EF4-FFF2-40B4-BE49-F238E27FC236}">
                <a16:creationId xmlns:a16="http://schemas.microsoft.com/office/drawing/2014/main" id="{519168B2-42D8-43F5-A378-BE2AEC859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1" y="1497379"/>
            <a:ext cx="11578942" cy="5360621"/>
          </a:xfrm>
        </p:spPr>
      </p:pic>
    </p:spTree>
    <p:extLst>
      <p:ext uri="{BB962C8B-B14F-4D97-AF65-F5344CB8AC3E}">
        <p14:creationId xmlns:p14="http://schemas.microsoft.com/office/powerpoint/2010/main" val="370942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9AEB-A49F-44A7-8C78-27A4B844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81AB-A199-4B4A-8A20-5756BFD4D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Reviewing the statistical features for the Uterine cancer type</a:t>
            </a:r>
          </a:p>
          <a:p>
            <a:r>
              <a:rPr lang="en-US" dirty="0"/>
              <a:t>The samples came from the TCGA Pan Cancer Atlas</a:t>
            </a:r>
          </a:p>
          <a:p>
            <a:pPr lvl="1"/>
            <a:r>
              <a:rPr lang="en-US" dirty="0"/>
              <a:t> Uterine Carcinosarcoma</a:t>
            </a:r>
          </a:p>
          <a:p>
            <a:pPr lvl="2"/>
            <a:r>
              <a:rPr lang="en-US" dirty="0">
                <a:hlinkClick r:id="rId2"/>
              </a:rPr>
              <a:t>https://www.cbioportal.org/study/summary?id=ucs_tcga_pan_can_atlas_2018</a:t>
            </a:r>
            <a:endParaRPr lang="en-US" dirty="0"/>
          </a:p>
          <a:p>
            <a:pPr lvl="1"/>
            <a:r>
              <a:rPr lang="en-US" dirty="0"/>
              <a:t>Uterine Corpus Endometrial Carcinoma </a:t>
            </a:r>
          </a:p>
          <a:p>
            <a:pPr lvl="2"/>
            <a:r>
              <a:rPr lang="en-US" dirty="0">
                <a:hlinkClick r:id="rId3"/>
              </a:rPr>
              <a:t>https://www.cbioportal.org/study/summary?id=ucec_tcga_pan_can_atlas_2018</a:t>
            </a:r>
            <a:endParaRPr lang="en-US" dirty="0"/>
          </a:p>
          <a:p>
            <a:r>
              <a:rPr lang="en-US" dirty="0"/>
              <a:t>108 Cimp+ samples</a:t>
            </a:r>
          </a:p>
          <a:p>
            <a:r>
              <a:rPr lang="en-US" dirty="0"/>
              <a:t>271 Non-Cimp+ samples</a:t>
            </a:r>
          </a:p>
          <a:p>
            <a:r>
              <a:rPr lang="en-US" dirty="0"/>
              <a:t>There are 8086 total Mutations</a:t>
            </a:r>
          </a:p>
        </p:txBody>
      </p:sp>
    </p:spTree>
    <p:extLst>
      <p:ext uri="{BB962C8B-B14F-4D97-AF65-F5344CB8AC3E}">
        <p14:creationId xmlns:p14="http://schemas.microsoft.com/office/powerpoint/2010/main" val="983720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kitchen, different, table&#10;&#10;Description automatically generated">
            <a:extLst>
              <a:ext uri="{FF2B5EF4-FFF2-40B4-BE49-F238E27FC236}">
                <a16:creationId xmlns:a16="http://schemas.microsoft.com/office/drawing/2014/main" id="{5BA4D701-BAFB-413B-BB93-1C0C7A0E5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1159393"/>
            <a:ext cx="11913703" cy="5628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08FFD-3DA5-4A94-834A-4C5F211D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Bland-Altman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27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08B8-207B-4520-B439-240EE2F8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 Plot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5E226BE-C1D6-45E7-939D-04EBC8DCE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228504"/>
            <a:ext cx="11714921" cy="562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61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photo, flying, table, large&#10;&#10;Description automatically generated">
            <a:extLst>
              <a:ext uri="{FF2B5EF4-FFF2-40B4-BE49-F238E27FC236}">
                <a16:creationId xmlns:a16="http://schemas.microsoft.com/office/drawing/2014/main" id="{17ECECEF-79E0-433B-ABE6-CFAD605D1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72986"/>
            <a:ext cx="12192000" cy="578501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508B8-207B-4520-B439-240EE2F8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428588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1C83-F7B6-4D99-9AB5-D9F50065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Flowchart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2F9C10-828E-4CA4-92BE-829549DC8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696909"/>
              </p:ext>
            </p:extLst>
          </p:nvPr>
        </p:nvGraphicFramePr>
        <p:xfrm>
          <a:off x="231775" y="3060698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Uterine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8B44AB32-84A4-43FF-A9A2-45DBC818E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538320"/>
              </p:ext>
            </p:extLst>
          </p:nvPr>
        </p:nvGraphicFramePr>
        <p:xfrm>
          <a:off x="3968749" y="4689473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Unfiltered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C52DD00-081A-490D-84F0-7406F2E8F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310417"/>
              </p:ext>
            </p:extLst>
          </p:nvPr>
        </p:nvGraphicFramePr>
        <p:xfrm>
          <a:off x="3968749" y="1735134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Filtered Data</a:t>
                      </a:r>
                    </a:p>
                    <a:p>
                      <a:r>
                        <a:rPr lang="en-US" dirty="0"/>
                        <a:t>TP &gt; 5</a:t>
                      </a:r>
                    </a:p>
                    <a:p>
                      <a:r>
                        <a:rPr lang="en-US" dirty="0"/>
                        <a:t>FP &lt; Max</a:t>
                      </a:r>
                    </a:p>
                    <a:p>
                      <a:r>
                        <a:rPr lang="en-US" dirty="0"/>
                        <a:t>P &gt;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366A4B9-2180-40B0-A32A-E2340A9A1319}"/>
              </a:ext>
            </a:extLst>
          </p:cNvPr>
          <p:cNvCxnSpPr>
            <a:cxnSpLocks/>
          </p:cNvCxnSpPr>
          <p:nvPr/>
        </p:nvCxnSpPr>
        <p:spPr>
          <a:xfrm flipV="1">
            <a:off x="2028825" y="2343150"/>
            <a:ext cx="1443038" cy="1380330"/>
          </a:xfrm>
          <a:prstGeom prst="bentConnector3">
            <a:avLst>
              <a:gd name="adj1" fmla="val 143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45604D2-3E03-4971-9634-05AFE9221BB7}"/>
              </a:ext>
            </a:extLst>
          </p:cNvPr>
          <p:cNvCxnSpPr>
            <a:cxnSpLocks/>
          </p:cNvCxnSpPr>
          <p:nvPr/>
        </p:nvCxnSpPr>
        <p:spPr>
          <a:xfrm>
            <a:off x="2028825" y="4119165"/>
            <a:ext cx="1571625" cy="1467248"/>
          </a:xfrm>
          <a:prstGeom prst="bentConnector3">
            <a:avLst>
              <a:gd name="adj1" fmla="val 109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752D34BB-01D0-4891-90DC-958E2EA13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5701"/>
              </p:ext>
            </p:extLst>
          </p:nvPr>
        </p:nvGraphicFramePr>
        <p:xfrm>
          <a:off x="6722306" y="1735134"/>
          <a:ext cx="165417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sz="1200" dirty="0"/>
                        <a:t>Top 40 Correlation</a:t>
                      </a:r>
                    </a:p>
                    <a:p>
                      <a:r>
                        <a:rPr lang="en-US" sz="1200" dirty="0"/>
                        <a:t>Bottom 10 Correlation</a:t>
                      </a:r>
                    </a:p>
                    <a:p>
                      <a:r>
                        <a:rPr lang="en-US" sz="1200" dirty="0"/>
                        <a:t>Correlation Heatmaps</a:t>
                      </a:r>
                    </a:p>
                    <a:p>
                      <a:r>
                        <a:rPr lang="en-US" sz="1200" dirty="0"/>
                        <a:t>Network Diagrams</a:t>
                      </a:r>
                    </a:p>
                    <a:p>
                      <a:r>
                        <a:rPr lang="en-US" sz="1200" dirty="0"/>
                        <a:t>Violin Plot</a:t>
                      </a:r>
                    </a:p>
                    <a:p>
                      <a:r>
                        <a:rPr lang="en-US" sz="1200" dirty="0"/>
                        <a:t>Box Plot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3B5B774E-C5F9-4DA6-8DA6-5274C23D5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17211"/>
              </p:ext>
            </p:extLst>
          </p:nvPr>
        </p:nvGraphicFramePr>
        <p:xfrm>
          <a:off x="6722306" y="4689473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sz="1200" dirty="0"/>
                        <a:t>Greedy Selection</a:t>
                      </a:r>
                    </a:p>
                    <a:p>
                      <a:r>
                        <a:rPr lang="en-US" sz="1200" dirty="0"/>
                        <a:t>Positive Negative Set cover</a:t>
                      </a:r>
                    </a:p>
                    <a:p>
                      <a:r>
                        <a:rPr lang="en-US" sz="1200" dirty="0"/>
                        <a:t>Decision Tree</a:t>
                      </a:r>
                    </a:p>
                    <a:p>
                      <a:r>
                        <a:rPr lang="en-US" sz="1200" dirty="0"/>
                        <a:t>Feature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55056E-C929-45AB-A2A0-6DA096D9B70A}"/>
              </a:ext>
            </a:extLst>
          </p:cNvPr>
          <p:cNvCxnSpPr/>
          <p:nvPr/>
        </p:nvCxnSpPr>
        <p:spPr>
          <a:xfrm>
            <a:off x="5805996" y="2343150"/>
            <a:ext cx="78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F512E9-BBB7-491F-B803-98DD8ACC98D1}"/>
              </a:ext>
            </a:extLst>
          </p:cNvPr>
          <p:cNvCxnSpPr/>
          <p:nvPr/>
        </p:nvCxnSpPr>
        <p:spPr>
          <a:xfrm>
            <a:off x="5805996" y="5363037"/>
            <a:ext cx="78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CA10EDA0-EA36-4D77-BE17-80C4A77D7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431254"/>
              </p:ext>
            </p:extLst>
          </p:nvPr>
        </p:nvGraphicFramePr>
        <p:xfrm>
          <a:off x="8376481" y="1735134"/>
          <a:ext cx="165417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r>
                        <a:rPr lang="en-US" sz="1200" dirty="0"/>
                        <a:t>6 – 9</a:t>
                      </a:r>
                    </a:p>
                    <a:p>
                      <a:r>
                        <a:rPr lang="en-US" sz="1200" dirty="0"/>
                        <a:t>11</a:t>
                      </a:r>
                    </a:p>
                    <a:p>
                      <a:r>
                        <a:rPr lang="en-US" sz="1200" dirty="0"/>
                        <a:t>18 – 21</a:t>
                      </a:r>
                    </a:p>
                    <a:p>
                      <a:r>
                        <a:rPr lang="en-US" sz="1200" dirty="0"/>
                        <a:t>10, 19 – 21</a:t>
                      </a:r>
                    </a:p>
                    <a:p>
                      <a:r>
                        <a:rPr lang="en-US" sz="1200" dirty="0"/>
                        <a:t>15</a:t>
                      </a:r>
                    </a:p>
                    <a:p>
                      <a:r>
                        <a:rPr lang="en-US" sz="1200" dirty="0"/>
                        <a:t>16</a:t>
                      </a:r>
                    </a:p>
                    <a:p>
                      <a:r>
                        <a:rPr lang="en-US" sz="1200" dirty="0"/>
                        <a:t>                               Slides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367E4985-38DC-4C3B-9F35-12034A87B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969302"/>
              </p:ext>
            </p:extLst>
          </p:nvPr>
        </p:nvGraphicFramePr>
        <p:xfrm>
          <a:off x="8376481" y="4689473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  <a:p>
                      <a:r>
                        <a:rPr lang="en-US" sz="1200" dirty="0"/>
                        <a:t>14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5</a:t>
                      </a:r>
                    </a:p>
                    <a:p>
                      <a:r>
                        <a:rPr lang="en-US" sz="1200" dirty="0"/>
                        <a:t>4</a:t>
                      </a:r>
                    </a:p>
                    <a:p>
                      <a:r>
                        <a:rPr lang="en-US" sz="1200" dirty="0"/>
                        <a:t>                               Slides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30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5BBD5-45E5-434D-9ADE-E6488B57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Flowchart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46262E16-9B6E-46E7-8FFA-695E1A838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95441"/>
              </p:ext>
            </p:extLst>
          </p:nvPr>
        </p:nvGraphicFramePr>
        <p:xfrm>
          <a:off x="317191" y="2941428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Uterine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EF85D92-5F9A-4796-8E7C-D4551CBBF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042676"/>
              </p:ext>
            </p:extLst>
          </p:nvPr>
        </p:nvGraphicFramePr>
        <p:xfrm>
          <a:off x="3464200" y="2941428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General Filter</a:t>
                      </a:r>
                    </a:p>
                    <a:p>
                      <a:r>
                        <a:rPr lang="en-US" dirty="0"/>
                        <a:t>TP &gt; 5</a:t>
                      </a:r>
                    </a:p>
                    <a:p>
                      <a:r>
                        <a:rPr lang="en-US" dirty="0"/>
                        <a:t>FP &lt; Max</a:t>
                      </a:r>
                    </a:p>
                    <a:p>
                      <a:r>
                        <a:rPr lang="en-US" dirty="0"/>
                        <a:t>P &gt;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B10C3E-61FB-4E4D-A53F-48EAE94527AE}"/>
              </a:ext>
            </a:extLst>
          </p:cNvPr>
          <p:cNvCxnSpPr>
            <a:cxnSpLocks/>
          </p:cNvCxnSpPr>
          <p:nvPr/>
        </p:nvCxnSpPr>
        <p:spPr>
          <a:xfrm>
            <a:off x="2080591" y="3604210"/>
            <a:ext cx="1166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169AD1A7-D219-437B-B664-F38EEA79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975475"/>
              </p:ext>
            </p:extLst>
          </p:nvPr>
        </p:nvGraphicFramePr>
        <p:xfrm>
          <a:off x="6676190" y="1223393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TP Filter</a:t>
                      </a:r>
                    </a:p>
                    <a:p>
                      <a:r>
                        <a:rPr lang="en-US" dirty="0"/>
                        <a:t>TP &gt;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99D26B5F-1477-420F-A8CF-EA270B18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550655"/>
              </p:ext>
            </p:extLst>
          </p:nvPr>
        </p:nvGraphicFramePr>
        <p:xfrm>
          <a:off x="6676190" y="2941428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TP - FP Filter</a:t>
                      </a:r>
                    </a:p>
                    <a:p>
                      <a:r>
                        <a:rPr lang="en-US" dirty="0"/>
                        <a:t>TP - FP &gt;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189C0A94-3A73-4468-BA61-B0F28D2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28012"/>
              </p:ext>
            </p:extLst>
          </p:nvPr>
        </p:nvGraphicFramePr>
        <p:xfrm>
          <a:off x="6676190" y="4812799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FP = 0 Filter</a:t>
                      </a:r>
                    </a:p>
                    <a:p>
                      <a:r>
                        <a:rPr lang="en-US" dirty="0"/>
                        <a:t>FP = 0</a:t>
                      </a:r>
                    </a:p>
                    <a:p>
                      <a:r>
                        <a:rPr lang="en-US" dirty="0"/>
                        <a:t>TP &gt;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CB16D68E-1FBA-4751-BC3C-5BEACC9BA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77697"/>
              </p:ext>
            </p:extLst>
          </p:nvPr>
        </p:nvGraphicFramePr>
        <p:xfrm>
          <a:off x="1897235" y="3123157"/>
          <a:ext cx="164109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096">
                  <a:extLst>
                    <a:ext uri="{9D8B030D-6E8A-4147-A177-3AD203B41FA5}">
                      <a16:colId xmlns:a16="http://schemas.microsoft.com/office/drawing/2014/main" val="426075212"/>
                    </a:ext>
                  </a:extLst>
                </a:gridCol>
              </a:tblGrid>
              <a:tr h="305844">
                <a:tc>
                  <a:txBody>
                    <a:bodyPr/>
                    <a:lstStyle/>
                    <a:p>
                      <a:r>
                        <a:rPr lang="en-US" dirty="0"/>
                        <a:t>8000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63253"/>
                  </a:ext>
                </a:extLst>
              </a:tr>
            </a:tbl>
          </a:graphicData>
        </a:graphic>
      </p:graphicFrame>
      <p:graphicFrame>
        <p:nvGraphicFramePr>
          <p:cNvPr id="22" name="Table 20">
            <a:extLst>
              <a:ext uri="{FF2B5EF4-FFF2-40B4-BE49-F238E27FC236}">
                <a16:creationId xmlns:a16="http://schemas.microsoft.com/office/drawing/2014/main" id="{0401A1EF-71FC-4F89-830A-7FFE1A211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32557"/>
              </p:ext>
            </p:extLst>
          </p:nvPr>
        </p:nvGraphicFramePr>
        <p:xfrm>
          <a:off x="5035094" y="5792101"/>
          <a:ext cx="164109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096">
                  <a:extLst>
                    <a:ext uri="{9D8B030D-6E8A-4147-A177-3AD203B41FA5}">
                      <a16:colId xmlns:a16="http://schemas.microsoft.com/office/drawing/2014/main" val="426075212"/>
                    </a:ext>
                  </a:extLst>
                </a:gridCol>
              </a:tblGrid>
              <a:tr h="305844">
                <a:tc>
                  <a:txBody>
                    <a:bodyPr/>
                    <a:lstStyle/>
                    <a:p>
                      <a:r>
                        <a:rPr lang="en-US" dirty="0"/>
                        <a:t>300 Total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63253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1F85D2-A004-4886-8692-3345BC007D53}"/>
              </a:ext>
            </a:extLst>
          </p:cNvPr>
          <p:cNvCxnSpPr>
            <a:cxnSpLocks/>
          </p:cNvCxnSpPr>
          <p:nvPr/>
        </p:nvCxnSpPr>
        <p:spPr>
          <a:xfrm>
            <a:off x="5272546" y="3604210"/>
            <a:ext cx="1166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9E4FE4-99EB-4601-836A-A8F5BA532578}"/>
              </a:ext>
            </a:extLst>
          </p:cNvPr>
          <p:cNvCxnSpPr>
            <a:cxnSpLocks/>
          </p:cNvCxnSpPr>
          <p:nvPr/>
        </p:nvCxnSpPr>
        <p:spPr>
          <a:xfrm>
            <a:off x="5272546" y="3783114"/>
            <a:ext cx="1166192" cy="1517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B276D5-7476-46FA-8A97-8B79B4CA8EF7}"/>
              </a:ext>
            </a:extLst>
          </p:cNvPr>
          <p:cNvCxnSpPr>
            <a:cxnSpLocks/>
          </p:cNvCxnSpPr>
          <p:nvPr/>
        </p:nvCxnSpPr>
        <p:spPr>
          <a:xfrm flipV="1">
            <a:off x="5272546" y="2133600"/>
            <a:ext cx="1166192" cy="138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13C9641E-0462-4FFE-AA76-F7E82D091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519142"/>
              </p:ext>
            </p:extLst>
          </p:nvPr>
        </p:nvGraphicFramePr>
        <p:xfrm>
          <a:off x="10281642" y="2990634"/>
          <a:ext cx="165417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Filter Feature</a:t>
                      </a:r>
                    </a:p>
                    <a:p>
                      <a:r>
                        <a:rPr lang="en-US" dirty="0"/>
                        <a:t>Total = 112</a:t>
                      </a:r>
                    </a:p>
                    <a:p>
                      <a:r>
                        <a:rPr lang="en-US" dirty="0"/>
                        <a:t>37 Repeat features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280140-A30A-44C0-AF02-605C339929FC}"/>
              </a:ext>
            </a:extLst>
          </p:cNvPr>
          <p:cNvCxnSpPr>
            <a:cxnSpLocks/>
          </p:cNvCxnSpPr>
          <p:nvPr/>
        </p:nvCxnSpPr>
        <p:spPr>
          <a:xfrm flipV="1">
            <a:off x="8721988" y="4118907"/>
            <a:ext cx="1166192" cy="138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9ECBA4-D5D2-44BC-AA2A-AA79C678975A}"/>
              </a:ext>
            </a:extLst>
          </p:cNvPr>
          <p:cNvCxnSpPr>
            <a:cxnSpLocks/>
          </p:cNvCxnSpPr>
          <p:nvPr/>
        </p:nvCxnSpPr>
        <p:spPr>
          <a:xfrm>
            <a:off x="8567817" y="2043009"/>
            <a:ext cx="1503835" cy="1263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FE3761-C302-47C2-A76D-4064008D7B6F}"/>
              </a:ext>
            </a:extLst>
          </p:cNvPr>
          <p:cNvCxnSpPr>
            <a:cxnSpLocks/>
          </p:cNvCxnSpPr>
          <p:nvPr/>
        </p:nvCxnSpPr>
        <p:spPr>
          <a:xfrm>
            <a:off x="8721988" y="3653416"/>
            <a:ext cx="1166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20">
            <a:extLst>
              <a:ext uri="{FF2B5EF4-FFF2-40B4-BE49-F238E27FC236}">
                <a16:creationId xmlns:a16="http://schemas.microsoft.com/office/drawing/2014/main" id="{AE2DD3BA-5183-4822-B204-87E582158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00197"/>
              </p:ext>
            </p:extLst>
          </p:nvPr>
        </p:nvGraphicFramePr>
        <p:xfrm>
          <a:off x="8721988" y="1968325"/>
          <a:ext cx="164109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096">
                  <a:extLst>
                    <a:ext uri="{9D8B030D-6E8A-4147-A177-3AD203B41FA5}">
                      <a16:colId xmlns:a16="http://schemas.microsoft.com/office/drawing/2014/main" val="426075212"/>
                    </a:ext>
                  </a:extLst>
                </a:gridCol>
              </a:tblGrid>
              <a:tr h="305844">
                <a:tc>
                  <a:txBody>
                    <a:bodyPr/>
                    <a:lstStyle/>
                    <a:p>
                      <a:r>
                        <a:rPr lang="en-US" dirty="0"/>
                        <a:t>53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63253"/>
                  </a:ext>
                </a:extLst>
              </a:tr>
            </a:tbl>
          </a:graphicData>
        </a:graphic>
      </p:graphicFrame>
      <p:graphicFrame>
        <p:nvGraphicFramePr>
          <p:cNvPr id="36" name="Table 20">
            <a:extLst>
              <a:ext uri="{FF2B5EF4-FFF2-40B4-BE49-F238E27FC236}">
                <a16:creationId xmlns:a16="http://schemas.microsoft.com/office/drawing/2014/main" id="{40F01DB5-70E7-4003-9C7E-D3502A895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09302"/>
              </p:ext>
            </p:extLst>
          </p:nvPr>
        </p:nvGraphicFramePr>
        <p:xfrm>
          <a:off x="8618832" y="3707523"/>
          <a:ext cx="1557815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7815">
                  <a:extLst>
                    <a:ext uri="{9D8B030D-6E8A-4147-A177-3AD203B41FA5}">
                      <a16:colId xmlns:a16="http://schemas.microsoft.com/office/drawing/2014/main" val="426075212"/>
                    </a:ext>
                  </a:extLst>
                </a:gridCol>
              </a:tblGrid>
              <a:tr h="305844">
                <a:tc>
                  <a:txBody>
                    <a:bodyPr/>
                    <a:lstStyle/>
                    <a:p>
                      <a:r>
                        <a:rPr lang="en-US" dirty="0"/>
                        <a:t>35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63253"/>
                  </a:ext>
                </a:extLst>
              </a:tr>
            </a:tbl>
          </a:graphicData>
        </a:graphic>
      </p:graphicFrame>
      <p:graphicFrame>
        <p:nvGraphicFramePr>
          <p:cNvPr id="37" name="Table 20">
            <a:extLst>
              <a:ext uri="{FF2B5EF4-FFF2-40B4-BE49-F238E27FC236}">
                <a16:creationId xmlns:a16="http://schemas.microsoft.com/office/drawing/2014/main" id="{07A3DA3E-3E65-427E-87CB-7B7100748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93670"/>
              </p:ext>
            </p:extLst>
          </p:nvPr>
        </p:nvGraphicFramePr>
        <p:xfrm>
          <a:off x="8919370" y="5248635"/>
          <a:ext cx="1360433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0433">
                  <a:extLst>
                    <a:ext uri="{9D8B030D-6E8A-4147-A177-3AD203B41FA5}">
                      <a16:colId xmlns:a16="http://schemas.microsoft.com/office/drawing/2014/main" val="426075212"/>
                    </a:ext>
                  </a:extLst>
                </a:gridCol>
              </a:tblGrid>
              <a:tr h="305844">
                <a:tc>
                  <a:txBody>
                    <a:bodyPr/>
                    <a:lstStyle/>
                    <a:p>
                      <a:r>
                        <a:rPr lang="en-US" dirty="0"/>
                        <a:t>24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63253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id="{1824D901-C024-47AD-BFF6-CE12D9638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855605"/>
              </p:ext>
            </p:extLst>
          </p:nvPr>
        </p:nvGraphicFramePr>
        <p:xfrm>
          <a:off x="10281642" y="5431515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Filter Feature</a:t>
                      </a:r>
                    </a:p>
                    <a:p>
                      <a:r>
                        <a:rPr lang="en-US" dirty="0"/>
                        <a:t>Total = 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1745E7-63F5-4EC2-86AB-248A1F6BF2E8}"/>
              </a:ext>
            </a:extLst>
          </p:cNvPr>
          <p:cNvCxnSpPr>
            <a:cxnSpLocks/>
          </p:cNvCxnSpPr>
          <p:nvPr/>
        </p:nvCxnSpPr>
        <p:spPr>
          <a:xfrm>
            <a:off x="11108729" y="4541992"/>
            <a:ext cx="0" cy="75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Table 20">
            <a:extLst>
              <a:ext uri="{FF2B5EF4-FFF2-40B4-BE49-F238E27FC236}">
                <a16:creationId xmlns:a16="http://schemas.microsoft.com/office/drawing/2014/main" id="{EF25A9DE-3D40-4EFC-ACB1-640EF0BD2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8914"/>
              </p:ext>
            </p:extLst>
          </p:nvPr>
        </p:nvGraphicFramePr>
        <p:xfrm>
          <a:off x="11108729" y="4738551"/>
          <a:ext cx="763707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707">
                  <a:extLst>
                    <a:ext uri="{9D8B030D-6E8A-4147-A177-3AD203B41FA5}">
                      <a16:colId xmlns:a16="http://schemas.microsoft.com/office/drawing/2014/main" val="426075212"/>
                    </a:ext>
                  </a:extLst>
                </a:gridCol>
              </a:tblGrid>
              <a:tr h="305844">
                <a:tc>
                  <a:txBody>
                    <a:bodyPr/>
                    <a:lstStyle/>
                    <a:p>
                      <a:r>
                        <a:rPr lang="en-US" dirty="0"/>
                        <a:t>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163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73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DD6A3C-D7EC-4251-9007-D0123FF58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71730"/>
              </p:ext>
            </p:extLst>
          </p:nvPr>
        </p:nvGraphicFramePr>
        <p:xfrm>
          <a:off x="231775" y="3060698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Uterine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494C917-CE00-4295-8818-744EFBBA1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21062"/>
              </p:ext>
            </p:extLst>
          </p:nvPr>
        </p:nvGraphicFramePr>
        <p:xfrm>
          <a:off x="2312227" y="3060144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dirty="0"/>
                        <a:t>Filtered Data</a:t>
                      </a:r>
                    </a:p>
                    <a:p>
                      <a:r>
                        <a:rPr lang="en-US" dirty="0"/>
                        <a:t>TP &gt; 5</a:t>
                      </a:r>
                    </a:p>
                    <a:p>
                      <a:r>
                        <a:rPr lang="en-US" dirty="0"/>
                        <a:t>FP &lt; Max</a:t>
                      </a:r>
                    </a:p>
                    <a:p>
                      <a:r>
                        <a:rPr lang="en-US" dirty="0"/>
                        <a:t>P &gt; 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791F214F-1E49-45CB-AD14-A5185571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69657"/>
              </p:ext>
            </p:extLst>
          </p:nvPr>
        </p:nvGraphicFramePr>
        <p:xfrm>
          <a:off x="4441825" y="3060144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sz="2400" dirty="0"/>
                        <a:t>K-means Clustering</a:t>
                      </a:r>
                    </a:p>
                    <a:p>
                      <a:r>
                        <a:rPr lang="en-US" sz="2000" dirty="0"/>
                        <a:t>(Cimp+ only)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37AFA80D-7A4D-4351-A1EF-7553FEF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42311"/>
              </p:ext>
            </p:extLst>
          </p:nvPr>
        </p:nvGraphicFramePr>
        <p:xfrm>
          <a:off x="6571423" y="1635535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sz="2400" dirty="0"/>
                        <a:t>Cluster 1</a:t>
                      </a:r>
                    </a:p>
                    <a:p>
                      <a:r>
                        <a:rPr lang="en-US" sz="1600" dirty="0"/>
                        <a:t>Size: 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BE17E8C1-2076-46BE-870E-8F4F4778E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981600"/>
              </p:ext>
            </p:extLst>
          </p:nvPr>
        </p:nvGraphicFramePr>
        <p:xfrm>
          <a:off x="6571423" y="3060144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sz="2400" dirty="0"/>
                        <a:t>Cluster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Size: 15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9ACEFAC0-B71B-494A-ABAA-E9BA4840B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719474"/>
              </p:ext>
            </p:extLst>
          </p:nvPr>
        </p:nvGraphicFramePr>
        <p:xfrm>
          <a:off x="6571423" y="4559683"/>
          <a:ext cx="1654175" cy="132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3855892699"/>
                    </a:ext>
                  </a:extLst>
                </a:gridCol>
              </a:tblGrid>
              <a:tr h="1325564">
                <a:tc>
                  <a:txBody>
                    <a:bodyPr/>
                    <a:lstStyle/>
                    <a:p>
                      <a:r>
                        <a:rPr lang="en-US" sz="2400" dirty="0"/>
                        <a:t>Cluster 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Size: 35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794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11AFEA-4014-42D8-84AC-B47E3ADD0F4E}"/>
              </a:ext>
            </a:extLst>
          </p:cNvPr>
          <p:cNvCxnSpPr>
            <a:cxnSpLocks/>
          </p:cNvCxnSpPr>
          <p:nvPr/>
        </p:nvCxnSpPr>
        <p:spPr>
          <a:xfrm>
            <a:off x="1921609" y="3706515"/>
            <a:ext cx="390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5DC916-10FA-4F02-B8E2-E29B5D2DBE7E}"/>
              </a:ext>
            </a:extLst>
          </p:cNvPr>
          <p:cNvCxnSpPr>
            <a:cxnSpLocks/>
          </p:cNvCxnSpPr>
          <p:nvPr/>
        </p:nvCxnSpPr>
        <p:spPr>
          <a:xfrm>
            <a:off x="4051207" y="3706515"/>
            <a:ext cx="390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7C810C-91C0-4E78-A305-77105C7B70BA}"/>
              </a:ext>
            </a:extLst>
          </p:cNvPr>
          <p:cNvCxnSpPr>
            <a:cxnSpLocks/>
          </p:cNvCxnSpPr>
          <p:nvPr/>
        </p:nvCxnSpPr>
        <p:spPr>
          <a:xfrm flipV="1">
            <a:off x="6096000" y="2438400"/>
            <a:ext cx="371061" cy="126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DD1F9D-C41C-47CA-8447-4990E47C947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096000" y="3722926"/>
            <a:ext cx="371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A26691-3ECC-422D-ACAE-872C8806F18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096000" y="3722926"/>
            <a:ext cx="371061" cy="139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25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229340-7A73-430A-AD05-C897A68AB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807726"/>
              </p:ext>
            </p:extLst>
          </p:nvPr>
        </p:nvGraphicFramePr>
        <p:xfrm>
          <a:off x="0" y="0"/>
          <a:ext cx="12191998" cy="6898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7846">
                  <a:extLst>
                    <a:ext uri="{9D8B030D-6E8A-4147-A177-3AD203B41FA5}">
                      <a16:colId xmlns:a16="http://schemas.microsoft.com/office/drawing/2014/main" val="4038065268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84279806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352869709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15490261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15510212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330590199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122901137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3015892089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68517338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316344357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59823124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325841963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1201834027"/>
                    </a:ext>
                  </a:extLst>
                </a:gridCol>
              </a:tblGrid>
              <a:tr h="149810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Fisher's Exact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(P Value)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(TP + TN/ TP + TN + FP + FN)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Info Gain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F-Measure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(1/ (Sen + Spec)/2)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CART Phi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Sensitivity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(TP / TP+FN)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Specificity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(TN / TN + FP)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Greedy Selection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(TP)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Positive Negative partial set cover – Mutation level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(TP – FP)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Positive Negative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 set cover – Gene Level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(TP – FP)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Positive Negative Set Cover – Mutation level / Weighted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Cimp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+ -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Cimp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Decision Tree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Random Forest</a:t>
                      </a: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(avg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gini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across folds)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47965"/>
                  </a:ext>
                </a:extLst>
              </a:tr>
              <a:tr h="53436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RPL22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3.86 E-9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RPL22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0.759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RPL22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0.251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RPL22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0.372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RPL22</a:t>
                      </a:r>
                    </a:p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0.173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RPL22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PCDH9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RPL22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RPL22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RPL22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RPL22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RPL22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0.033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RPL22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0.036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922629"/>
                  </a:ext>
                </a:extLst>
              </a:tr>
              <a:tr h="53436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DOCK3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1.34 E-7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DOCK3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0.751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DOCK3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0.238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DOCK3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0.318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DOCK3</a:t>
                      </a:r>
                    </a:p>
                    <a:p>
                      <a:pPr algn="l" fontAlgn="b"/>
                      <a:r>
                        <a:rPr lang="sv-SE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0.141</a:t>
                      </a: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DOCK3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0.203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HAS2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KRAS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16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DOCK3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HAS2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DOCK3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DOCK3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0.024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DOCK3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0.025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47518"/>
                  </a:ext>
                </a:extLst>
              </a:tr>
              <a:tr h="53436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DONSON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6.26 E-6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DONSON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0.741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PCDH9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0.228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RNF43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0.307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RNF43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0.126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RNF43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0.203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MESDC1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RNF43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HAS2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DOCK3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RNF43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POF1B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ESRP1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0.019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903440"/>
                  </a:ext>
                </a:extLst>
              </a:tr>
              <a:tr h="53436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ESRP1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9.49 E-6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ESRP1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0.741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HAS2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0.228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KRAS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0.289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KRAS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KRAS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0.203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AFF1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PIK3CA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CTNNA2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KCNH7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BCOR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G3BP1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DONSON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019494"/>
                  </a:ext>
                </a:extLst>
              </a:tr>
              <a:tr h="534369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PCDH9</a:t>
                      </a:r>
                    </a:p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9.68 E-6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CSNK1G1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0.741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MESDC1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0.228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NCOA3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0.232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NCOA3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0.095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NCOA3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0.138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MAGI1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PTEN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PIK3CA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ZNF626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KRAS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KCNA4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HAS2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459403"/>
                  </a:ext>
                </a:extLst>
              </a:tr>
              <a:tr h="534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HAS2</a:t>
                      </a:r>
                    </a:p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9.68 E-6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CTNNA2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0.741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DONSON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0.226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DRD5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0.220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DRD5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0.090</a:t>
                      </a: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DRD5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0.129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CNTLN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BCOR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ESF1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PAPD5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PIK3CA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MESDC1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CSNK1G1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515166"/>
                  </a:ext>
                </a:extLst>
              </a:tr>
              <a:tr h="534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MESDC1</a:t>
                      </a:r>
                    </a:p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9.68 E-6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PCDH9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0.738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ESRP1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0.224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CSNK1G1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0.209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CSNK1G1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0.089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CSNK1G1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0.120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SIKE1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PIK3CA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JAK1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SOX17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HAS2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AFF1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RNF43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0.014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13149"/>
                  </a:ext>
                </a:extLst>
              </a:tr>
              <a:tr h="534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CSNK1G1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1.16 E-5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HAS2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0.738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AFF1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0.223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CTNNA2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0.209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CTNNA2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0.089</a:t>
                      </a: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CTNNA2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0.120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KCNA4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SOX17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BLNK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ZNF609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SOX17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HAS2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PCDH9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322410"/>
                  </a:ext>
                </a:extLst>
              </a:tr>
              <a:tr h="5343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CTNNA2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1.16 E-5</a:t>
                      </a: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MESDC1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0.738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CSNK1G1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0.223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ACVR2A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0.201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ESRP1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0.084</a:t>
                      </a: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ACVR2A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0.120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BTBD11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NCOA3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ZBTB20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ADNP2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PIK3CA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ESRP1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CTNNA2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098986"/>
                  </a:ext>
                </a:extLst>
              </a:tr>
              <a:tr h="53436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RNF43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1.29 E-5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RNF43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0.738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CTNNA2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0.223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PTEN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0.196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DONSON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0.080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PTEN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0.120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ZMIZ1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PIK3CA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GPAT2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ZBTB20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ADNP2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CTCF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MUM1L1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0.013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933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45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2820</Words>
  <Application>Microsoft Office PowerPoint</Application>
  <PresentationFormat>Widescreen</PresentationFormat>
  <Paragraphs>873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Features Of Uterine Cancer Sample</vt:lpstr>
      <vt:lpstr>Research questions</vt:lpstr>
      <vt:lpstr>Question 1</vt:lpstr>
      <vt:lpstr>Question 2</vt:lpstr>
      <vt:lpstr>Project Overview</vt:lpstr>
      <vt:lpstr>Data Flowchart</vt:lpstr>
      <vt:lpstr>Correlation Flowchart</vt:lpstr>
      <vt:lpstr>PowerPoint Presentation</vt:lpstr>
      <vt:lpstr>PowerPoint Presentation</vt:lpstr>
      <vt:lpstr>PowerPoint Presentation</vt:lpstr>
      <vt:lpstr>PowerPoint Presentation</vt:lpstr>
      <vt:lpstr>Mini Decision Tree Infogain</vt:lpstr>
      <vt:lpstr>PowerPoint Presentation</vt:lpstr>
      <vt:lpstr>Mini Decision Tree Cart Phi</vt:lpstr>
      <vt:lpstr>PowerPoint Presentation</vt:lpstr>
      <vt:lpstr>Mini Decision Tree TP-FP</vt:lpstr>
      <vt:lpstr>PowerPoint Presentation</vt:lpstr>
      <vt:lpstr>PowerPoint Presentation</vt:lpstr>
      <vt:lpstr>Network Diagram for top 20</vt:lpstr>
      <vt:lpstr>PowerPoint Presentation</vt:lpstr>
      <vt:lpstr>PowerPoint Presentation</vt:lpstr>
      <vt:lpstr>Network Diagram for 20 bottom (- Correlation)</vt:lpstr>
      <vt:lpstr>DRD5 Gene</vt:lpstr>
      <vt:lpstr>PowerPoint Presentation</vt:lpstr>
      <vt:lpstr>PowerPoint Presentation</vt:lpstr>
      <vt:lpstr>PowerPoint Presentation</vt:lpstr>
      <vt:lpstr>PowerPoint Presentation</vt:lpstr>
      <vt:lpstr>Violinplot of Correlations (only cimp+)</vt:lpstr>
      <vt:lpstr>Boxplot of Correlations (only cimp+)</vt:lpstr>
      <vt:lpstr>Scatterplot of Correlations (only cimp+)</vt:lpstr>
      <vt:lpstr>Correlation Heatmap (75 Samples / only cimp+)</vt:lpstr>
      <vt:lpstr>All Samples     Cimp+ Samples</vt:lpstr>
      <vt:lpstr>K – Means Clustering Research Question Answered</vt:lpstr>
      <vt:lpstr>PowerPoint Presentation</vt:lpstr>
      <vt:lpstr>K – Means Clustering Method</vt:lpstr>
      <vt:lpstr>Association Rule Research Question Answered</vt:lpstr>
      <vt:lpstr>Association Rule</vt:lpstr>
      <vt:lpstr>Association Rule Method</vt:lpstr>
      <vt:lpstr>Upset Plot Research Question Answered</vt:lpstr>
      <vt:lpstr>Upset Plot Made with: https://gehlenborglab.shinyapps.io/upsetr/</vt:lpstr>
      <vt:lpstr>Upset Plot Method</vt:lpstr>
      <vt:lpstr>Gene Expression Data</vt:lpstr>
      <vt:lpstr>Correlation Heatmap (300 Samples / only cimp+)</vt:lpstr>
      <vt:lpstr>Correlation Box 1 (Correlation &gt; 0.4)</vt:lpstr>
      <vt:lpstr>Correlation Box 2 (Correlation &gt; 0.45)</vt:lpstr>
      <vt:lpstr>Correlation Box 3 (Correlation &gt; 0.4)</vt:lpstr>
      <vt:lpstr>TP / Name and color = FP</vt:lpstr>
      <vt:lpstr>TP / FP and color = Info Gain</vt:lpstr>
      <vt:lpstr>Enrichment / Info Gain and Color = Difference</vt:lpstr>
      <vt:lpstr>Bland-Altman Plot</vt:lpstr>
      <vt:lpstr>MA Plot</vt:lpstr>
      <vt:lpstr>Volcano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 Of Uterine Cancer Sample</dc:title>
  <dc:creator>Jon Feige</dc:creator>
  <cp:lastModifiedBy>Jon Feige</cp:lastModifiedBy>
  <cp:revision>12</cp:revision>
  <dcterms:created xsi:type="dcterms:W3CDTF">2020-08-19T15:47:01Z</dcterms:created>
  <dcterms:modified xsi:type="dcterms:W3CDTF">2020-09-11T20:48:44Z</dcterms:modified>
</cp:coreProperties>
</file>